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2" r:id="rId3"/>
    <p:sldId id="314" r:id="rId4"/>
    <p:sldId id="316" r:id="rId5"/>
    <p:sldId id="273" r:id="rId6"/>
    <p:sldId id="274" r:id="rId7"/>
    <p:sldId id="308" r:id="rId8"/>
    <p:sldId id="310" r:id="rId9"/>
    <p:sldId id="309" r:id="rId10"/>
    <p:sldId id="276" r:id="rId11"/>
    <p:sldId id="278" r:id="rId12"/>
    <p:sldId id="277" r:id="rId13"/>
    <p:sldId id="279" r:id="rId14"/>
    <p:sldId id="280" r:id="rId15"/>
    <p:sldId id="284" r:id="rId16"/>
    <p:sldId id="281" r:id="rId17"/>
    <p:sldId id="305" r:id="rId18"/>
    <p:sldId id="285" r:id="rId19"/>
    <p:sldId id="286" r:id="rId20"/>
    <p:sldId id="306" r:id="rId21"/>
    <p:sldId id="292" r:id="rId22"/>
    <p:sldId id="293" r:id="rId23"/>
    <p:sldId id="311" r:id="rId24"/>
    <p:sldId id="299" r:id="rId25"/>
    <p:sldId id="298" r:id="rId26"/>
    <p:sldId id="300" r:id="rId27"/>
    <p:sldId id="301" r:id="rId28"/>
    <p:sldId id="302" r:id="rId29"/>
    <p:sldId id="303" r:id="rId30"/>
    <p:sldId id="304" r:id="rId31"/>
    <p:sldId id="259" r:id="rId32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" autoAdjust="0"/>
    <p:restoredTop sz="80866" autoAdjust="0"/>
  </p:normalViewPr>
  <p:slideViewPr>
    <p:cSldViewPr snapToGrid="0" snapToObjects="1">
      <p:cViewPr>
        <p:scale>
          <a:sx n="100" d="100"/>
          <a:sy n="100" d="100"/>
        </p:scale>
        <p:origin x="-972" y="-72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3AF1-CDE7-4496-A88A-C06610B683C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82931-1669-4047-9731-F1F900D6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512F7-F956-45E7-A123-1B6413BFBED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06D4-26A5-471A-AAC7-9BC113B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68338"/>
            <a:ext cx="5281612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x-none" smtClean="0"/>
              <a:t>Section 5 to here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68338"/>
            <a:ext cx="5281612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x-none" smtClean="0"/>
              <a:t>Section 7 to here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x-none" smtClean="0"/>
              <a:t>Section 7 to here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685800"/>
            <a:ext cx="527208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006" y="4344443"/>
            <a:ext cx="5025719" cy="41099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F756-6DF4-4B01-A263-D168C4555A36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065-DEED-4DD9-ADED-766C864322CE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0ACB-5188-47C8-9273-7E037B31CD45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1"/>
            <a:ext cx="4038600" cy="4204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1"/>
            <a:ext cx="4038600" cy="4204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D3A-7D2A-4EAB-9CA9-89F7D6EFA6E1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4040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14475"/>
            <a:ext cx="4040188" cy="3794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57250"/>
            <a:ext cx="4041775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4475"/>
            <a:ext cx="4041775" cy="3794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D63-B944-424E-A93E-66277DEA9416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49" y="19050"/>
            <a:ext cx="6877051" cy="600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B7-62F0-4F40-86F9-E2CEA1AEA921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D983-8F3C-40CA-BD91-CFBCC71C9062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6949" y="0"/>
            <a:ext cx="6877051" cy="60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2501"/>
            <a:ext cx="8229600" cy="4356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JSU Spartan Light" pitchFamily="2" charset="0"/>
              </a:defRPr>
            </a:lvl1pPr>
          </a:lstStyle>
          <a:p>
            <a:fld id="{FE2244EB-2001-4876-984B-6CD0FAAA69A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JSU Spartan Light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JSU Spartan Light" pitchFamily="2" charset="0"/>
              </a:defRPr>
            </a:lvl1pPr>
          </a:lstStyle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55A2"/>
          </a:solidFill>
          <a:latin typeface="SJSU Spartan Regular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31880"/>
            <a:ext cx="9321800" cy="6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Intermediate Summary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 smtClean="0"/>
              <a:t>Two broad generic strategies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Segmentation &amp; Cost leadership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 smtClean="0"/>
              <a:t>Each comes in two ‘flavors’,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Covering the entire market and addressing only a small niche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 smtClean="0"/>
              <a:t>Segmentation approaches price discrimination (like an auction)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Maximizes firm appropriation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Can serve to reduce segment competition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x-none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7E5-4D63-47F4-8905-C5F913929D4D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E127-06BA-4D0B-AE82-59EB6C427EA4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2622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Which to choose?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First, are there distinct market segments?</a:t>
            </a:r>
          </a:p>
          <a:p>
            <a:pPr marL="341313" indent="-341313" eaLnBrk="1" hangingPunct="1">
              <a:lnSpc>
                <a:spcPct val="90000"/>
              </a:lnSpc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Next…</a:t>
            </a:r>
          </a:p>
          <a:p>
            <a:pPr marL="741363" lvl="1" indent="-284163" eaLnBrk="1" hangingPunct="1">
              <a:lnSpc>
                <a:spcPct val="90000"/>
              </a:lnSpc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Need to research the value created with increasing variety…</a:t>
            </a:r>
          </a:p>
          <a:p>
            <a:pPr marL="741363" lvl="1" indent="-284163" eaLnBrk="1" hangingPunct="1">
              <a:lnSpc>
                <a:spcPct val="90000"/>
              </a:lnSpc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b="1" dirty="0" smtClean="0"/>
              <a:t>And</a:t>
            </a:r>
            <a:r>
              <a:rPr lang="en-US" altLang="x-none" dirty="0" smtClean="0"/>
              <a:t> the associated increase in production costs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00EB-8D78-499E-A707-2803B552F7D9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8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A product market, one segment 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815C9-A786-47EF-81CC-A50BE3682901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254CA-8221-4001-9362-2B6CC6FEE2D3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762000" y="1717040"/>
            <a:ext cx="1588" cy="3302000"/>
          </a:xfrm>
          <a:prstGeom prst="line">
            <a:avLst/>
          </a:prstGeom>
          <a:noFill/>
          <a:ln w="25560">
            <a:solidFill>
              <a:srgbClr val="A6D6D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4"/>
          <p:cNvSpPr>
            <a:spLocks noChangeArrowheads="1"/>
          </p:cNvSpPr>
          <p:nvPr/>
        </p:nvSpPr>
        <p:spPr bwMode="auto">
          <a:xfrm>
            <a:off x="258061" y="1320800"/>
            <a:ext cx="106661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solidFill>
                  <a:srgbClr val="0055A2"/>
                </a:solidFill>
                <a:latin typeface="SJSU Spartan Regular" pitchFamily="2" charset="0"/>
              </a:rPr>
              <a:t>Value ($)</a:t>
            </a:r>
          </a:p>
        </p:txBody>
      </p:sp>
      <p:grpSp>
        <p:nvGrpSpPr>
          <p:cNvPr id="7176" name="Group 5"/>
          <p:cNvGrpSpPr>
            <a:grpSpLocks/>
          </p:cNvGrpSpPr>
          <p:nvPr/>
        </p:nvGrpSpPr>
        <p:grpSpPr bwMode="auto">
          <a:xfrm>
            <a:off x="762001" y="4688840"/>
            <a:ext cx="7770813" cy="328825"/>
            <a:chOff x="480" y="3408"/>
            <a:chExt cx="4895" cy="239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3744" y="3408"/>
              <a:ext cx="1632" cy="240"/>
            </a:xfrm>
            <a:prstGeom prst="roundRect">
              <a:avLst>
                <a:gd name="adj" fmla="val 417"/>
              </a:avLst>
            </a:prstGeom>
            <a:gradFill rotWithShape="0">
              <a:gsLst>
                <a:gs pos="0">
                  <a:srgbClr val="33CC33"/>
                </a:gs>
                <a:gs pos="100000">
                  <a:srgbClr val="3333C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x-none"/>
            </a:p>
          </p:txBody>
        </p:sp>
        <p:sp>
          <p:nvSpPr>
            <p:cNvPr id="7182" name="AutoShape 7"/>
            <p:cNvSpPr>
              <a:spLocks noChangeArrowheads="1"/>
            </p:cNvSpPr>
            <p:nvPr/>
          </p:nvSpPr>
          <p:spPr bwMode="auto">
            <a:xfrm>
              <a:off x="2112" y="3408"/>
              <a:ext cx="1632" cy="240"/>
            </a:xfrm>
            <a:prstGeom prst="roundRect">
              <a:avLst>
                <a:gd name="adj" fmla="val 417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FF33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x-none"/>
            </a:p>
          </p:txBody>
        </p:sp>
        <p:sp>
          <p:nvSpPr>
            <p:cNvPr id="7183" name="AutoShape 8"/>
            <p:cNvSpPr>
              <a:spLocks noChangeArrowheads="1"/>
            </p:cNvSpPr>
            <p:nvPr/>
          </p:nvSpPr>
          <p:spPr bwMode="auto">
            <a:xfrm>
              <a:off x="480" y="3408"/>
              <a:ext cx="1632" cy="240"/>
            </a:xfrm>
            <a:prstGeom prst="roundRect">
              <a:avLst>
                <a:gd name="adj" fmla="val 417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33CC33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x-none"/>
            </a:p>
          </p:txBody>
        </p:sp>
      </p:grp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884893" y="1518920"/>
            <a:ext cx="5244041" cy="340735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solidFill>
                  <a:srgbClr val="0055A2"/>
                </a:solidFill>
                <a:latin typeface="SJSU Spartan Regular" pitchFamily="2" charset="0"/>
              </a:rPr>
              <a:t>Everyone likes red cars. No segmentation possible</a:t>
            </a:r>
          </a:p>
        </p:txBody>
      </p:sp>
      <p:sp>
        <p:nvSpPr>
          <p:cNvPr id="7178" name="AutoShape 12"/>
          <p:cNvSpPr>
            <a:spLocks noChangeArrowheads="1"/>
          </p:cNvSpPr>
          <p:nvPr/>
        </p:nvSpPr>
        <p:spPr bwMode="auto">
          <a:xfrm>
            <a:off x="4161278" y="5057563"/>
            <a:ext cx="94209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A6D6DA"/>
                </a:solidFill>
              </a:rPr>
              <a:t>Car color</a:t>
            </a:r>
          </a:p>
        </p:txBody>
      </p:sp>
      <p:sp>
        <p:nvSpPr>
          <p:cNvPr id="7179" name="Freeform 14"/>
          <p:cNvSpPr>
            <a:spLocks noChangeArrowheads="1"/>
          </p:cNvSpPr>
          <p:nvPr/>
        </p:nvSpPr>
        <p:spPr bwMode="auto">
          <a:xfrm>
            <a:off x="762000" y="2341669"/>
            <a:ext cx="6096000" cy="2347172"/>
          </a:xfrm>
          <a:custGeom>
            <a:avLst/>
            <a:gdLst>
              <a:gd name="T0" fmla="*/ 0 w 16935"/>
              <a:gd name="T1" fmla="*/ 974588505 h 7525"/>
              <a:gd name="T2" fmla="*/ 57271803 w 16935"/>
              <a:gd name="T3" fmla="*/ 971091321 h 7525"/>
              <a:gd name="T4" fmla="*/ 110267947 w 16935"/>
              <a:gd name="T5" fmla="*/ 967723342 h 7525"/>
              <a:gd name="T6" fmla="*/ 163263731 w 16935"/>
              <a:gd name="T7" fmla="*/ 960858180 h 7525"/>
              <a:gd name="T8" fmla="*/ 220665481 w 16935"/>
              <a:gd name="T9" fmla="*/ 950625399 h 7525"/>
              <a:gd name="T10" fmla="*/ 273661265 w 16935"/>
              <a:gd name="T11" fmla="*/ 933527456 h 7525"/>
              <a:gd name="T12" fmla="*/ 331062655 w 16935"/>
              <a:gd name="T13" fmla="*/ 912931970 h 7525"/>
              <a:gd name="T14" fmla="*/ 384058799 w 16935"/>
              <a:gd name="T15" fmla="*/ 885600886 h 7525"/>
              <a:gd name="T16" fmla="*/ 441460189 w 16935"/>
              <a:gd name="T17" fmla="*/ 844539838 h 7525"/>
              <a:gd name="T18" fmla="*/ 494456333 w 16935"/>
              <a:gd name="T19" fmla="*/ 796742833 h 7525"/>
              <a:gd name="T20" fmla="*/ 547322530 w 16935"/>
              <a:gd name="T21" fmla="*/ 735215864 h 7525"/>
              <a:gd name="T22" fmla="*/ 604724280 w 16935"/>
              <a:gd name="T23" fmla="*/ 659958570 h 7525"/>
              <a:gd name="T24" fmla="*/ 657720064 w 16935"/>
              <a:gd name="T25" fmla="*/ 574468496 h 7525"/>
              <a:gd name="T26" fmla="*/ 715121454 w 16935"/>
              <a:gd name="T27" fmla="*/ 482112899 h 7525"/>
              <a:gd name="T28" fmla="*/ 768117598 w 16935"/>
              <a:gd name="T29" fmla="*/ 386390044 h 7525"/>
              <a:gd name="T30" fmla="*/ 821113382 w 16935"/>
              <a:gd name="T31" fmla="*/ 287169285 h 7525"/>
              <a:gd name="T32" fmla="*/ 878515132 w 16935"/>
              <a:gd name="T33" fmla="*/ 194814049 h 7525"/>
              <a:gd name="T34" fmla="*/ 931510916 w 16935"/>
              <a:gd name="T35" fmla="*/ 116189136 h 7525"/>
              <a:gd name="T36" fmla="*/ 988912666 w 16935"/>
              <a:gd name="T37" fmla="*/ 54661807 h 7525"/>
              <a:gd name="T38" fmla="*/ 1041908450 w 16935"/>
              <a:gd name="T39" fmla="*/ 13600759 h 7525"/>
              <a:gd name="T40" fmla="*/ 1099309840 w 16935"/>
              <a:gd name="T41" fmla="*/ 0 h 7525"/>
              <a:gd name="T42" fmla="*/ 1152176397 w 16935"/>
              <a:gd name="T43" fmla="*/ 13600759 h 7525"/>
              <a:gd name="T44" fmla="*/ 1205172181 w 16935"/>
              <a:gd name="T45" fmla="*/ 54661807 h 7525"/>
              <a:gd name="T46" fmla="*/ 1262573931 w 16935"/>
              <a:gd name="T47" fmla="*/ 116189136 h 7525"/>
              <a:gd name="T48" fmla="*/ 1315569715 w 16935"/>
              <a:gd name="T49" fmla="*/ 194814049 h 7525"/>
              <a:gd name="T50" fmla="*/ 1372971465 w 16935"/>
              <a:gd name="T51" fmla="*/ 287169285 h 7525"/>
              <a:gd name="T52" fmla="*/ 1425967249 w 16935"/>
              <a:gd name="T53" fmla="*/ 386390044 h 7525"/>
              <a:gd name="T54" fmla="*/ 1478963393 w 16935"/>
              <a:gd name="T55" fmla="*/ 482112899 h 7525"/>
              <a:gd name="T56" fmla="*/ 1536364783 w 16935"/>
              <a:gd name="T57" fmla="*/ 574468496 h 7525"/>
              <a:gd name="T58" fmla="*/ 1589360567 w 16935"/>
              <a:gd name="T59" fmla="*/ 659958570 h 7525"/>
              <a:gd name="T60" fmla="*/ 1646762317 w 16935"/>
              <a:gd name="T61" fmla="*/ 735215864 h 7525"/>
              <a:gd name="T62" fmla="*/ 1699628514 w 16935"/>
              <a:gd name="T63" fmla="*/ 796742833 h 7525"/>
              <a:gd name="T64" fmla="*/ 1752624658 w 16935"/>
              <a:gd name="T65" fmla="*/ 844539838 h 7525"/>
              <a:gd name="T66" fmla="*/ 1810026048 w 16935"/>
              <a:gd name="T67" fmla="*/ 885600886 h 7525"/>
              <a:gd name="T68" fmla="*/ 1863022192 w 16935"/>
              <a:gd name="T69" fmla="*/ 912931970 h 7525"/>
              <a:gd name="T70" fmla="*/ 1920423582 w 16935"/>
              <a:gd name="T71" fmla="*/ 933527456 h 7525"/>
              <a:gd name="T72" fmla="*/ 1973419366 w 16935"/>
              <a:gd name="T73" fmla="*/ 950625399 h 7525"/>
              <a:gd name="T74" fmla="*/ 2030821116 w 16935"/>
              <a:gd name="T75" fmla="*/ 960858180 h 7525"/>
              <a:gd name="T76" fmla="*/ 2083816900 w 16935"/>
              <a:gd name="T77" fmla="*/ 967723342 h 7525"/>
              <a:gd name="T78" fmla="*/ 2136813044 w 16935"/>
              <a:gd name="T79" fmla="*/ 971091321 h 7525"/>
              <a:gd name="T80" fmla="*/ 2147483647 w 16935"/>
              <a:gd name="T81" fmla="*/ 974588505 h 7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935" h="7525">
                <a:moveTo>
                  <a:pt x="0" y="7524"/>
                </a:moveTo>
                <a:lnTo>
                  <a:pt x="442" y="7497"/>
                </a:lnTo>
                <a:lnTo>
                  <a:pt x="851" y="7471"/>
                </a:lnTo>
                <a:lnTo>
                  <a:pt x="1260" y="7418"/>
                </a:lnTo>
                <a:lnTo>
                  <a:pt x="1703" y="7339"/>
                </a:lnTo>
                <a:lnTo>
                  <a:pt x="2112" y="7207"/>
                </a:lnTo>
                <a:lnTo>
                  <a:pt x="2555" y="7048"/>
                </a:lnTo>
                <a:lnTo>
                  <a:pt x="2964" y="6837"/>
                </a:lnTo>
                <a:lnTo>
                  <a:pt x="3407" y="6520"/>
                </a:lnTo>
                <a:lnTo>
                  <a:pt x="3816" y="6151"/>
                </a:lnTo>
                <a:lnTo>
                  <a:pt x="4224" y="5676"/>
                </a:lnTo>
                <a:lnTo>
                  <a:pt x="4667" y="5095"/>
                </a:lnTo>
                <a:lnTo>
                  <a:pt x="5076" y="4435"/>
                </a:lnTo>
                <a:lnTo>
                  <a:pt x="5519" y="3722"/>
                </a:lnTo>
                <a:lnTo>
                  <a:pt x="5928" y="2983"/>
                </a:lnTo>
                <a:lnTo>
                  <a:pt x="6337" y="2217"/>
                </a:lnTo>
                <a:lnTo>
                  <a:pt x="6780" y="1504"/>
                </a:lnTo>
                <a:lnTo>
                  <a:pt x="7189" y="897"/>
                </a:lnTo>
                <a:lnTo>
                  <a:pt x="7632" y="422"/>
                </a:lnTo>
                <a:lnTo>
                  <a:pt x="8041" y="105"/>
                </a:lnTo>
                <a:lnTo>
                  <a:pt x="8484" y="0"/>
                </a:lnTo>
                <a:lnTo>
                  <a:pt x="8892" y="105"/>
                </a:lnTo>
                <a:lnTo>
                  <a:pt x="9301" y="422"/>
                </a:lnTo>
                <a:lnTo>
                  <a:pt x="9744" y="897"/>
                </a:lnTo>
                <a:lnTo>
                  <a:pt x="10153" y="1504"/>
                </a:lnTo>
                <a:lnTo>
                  <a:pt x="10596" y="2217"/>
                </a:lnTo>
                <a:lnTo>
                  <a:pt x="11005" y="2983"/>
                </a:lnTo>
                <a:lnTo>
                  <a:pt x="11414" y="3722"/>
                </a:lnTo>
                <a:lnTo>
                  <a:pt x="11857" y="4435"/>
                </a:lnTo>
                <a:lnTo>
                  <a:pt x="12266" y="5095"/>
                </a:lnTo>
                <a:lnTo>
                  <a:pt x="12709" y="5676"/>
                </a:lnTo>
                <a:lnTo>
                  <a:pt x="13117" y="6151"/>
                </a:lnTo>
                <a:lnTo>
                  <a:pt x="13526" y="6520"/>
                </a:lnTo>
                <a:lnTo>
                  <a:pt x="13969" y="6837"/>
                </a:lnTo>
                <a:lnTo>
                  <a:pt x="14378" y="7048"/>
                </a:lnTo>
                <a:lnTo>
                  <a:pt x="14821" y="7207"/>
                </a:lnTo>
                <a:lnTo>
                  <a:pt x="15230" y="7339"/>
                </a:lnTo>
                <a:lnTo>
                  <a:pt x="15673" y="7418"/>
                </a:lnTo>
                <a:lnTo>
                  <a:pt x="16082" y="7471"/>
                </a:lnTo>
                <a:lnTo>
                  <a:pt x="16491" y="7497"/>
                </a:lnTo>
                <a:lnTo>
                  <a:pt x="16934" y="7524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5029302" y="2150428"/>
            <a:ext cx="2377873" cy="1079399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e.g.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Aluminum baking foil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Dry wall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1600">
              <a:solidFill>
                <a:srgbClr val="0055A2"/>
              </a:solidFill>
              <a:latin typeface="SJSU Spartan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40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A market with two segments 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01D9-4E01-46B8-9B83-72967B58F2BE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E7832-ECE2-4CA5-BA64-D6DC537FF8BA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2608857" y="1741805"/>
            <a:ext cx="2111774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red cars</a:t>
            </a: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4742457" y="1741805"/>
            <a:ext cx="2111774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Regular" pitchFamily="2" charset="0"/>
              </a:rPr>
              <a:t>blue cars</a:t>
            </a:r>
          </a:p>
        </p:txBody>
      </p:sp>
      <p:sp>
        <p:nvSpPr>
          <p:cNvPr id="9227" name="AutoShape 10"/>
          <p:cNvSpPr>
            <a:spLocks noChangeArrowheads="1"/>
          </p:cNvSpPr>
          <p:nvPr/>
        </p:nvSpPr>
        <p:spPr bwMode="auto">
          <a:xfrm>
            <a:off x="1835741" y="850988"/>
            <a:ext cx="5380297" cy="463846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dirty="0">
                <a:latin typeface="SJSU Spartan Regular" pitchFamily="2" charset="0"/>
              </a:rPr>
              <a:t>Should </a:t>
            </a:r>
            <a:r>
              <a:rPr lang="en-US" altLang="x-none" sz="2400" dirty="0" smtClean="0">
                <a:latin typeface="SJSU Spartan Regular" pitchFamily="2" charset="0"/>
              </a:rPr>
              <a:t>the market be segmented?</a:t>
            </a:r>
            <a:endParaRPr lang="en-US" altLang="x-none" sz="2400" dirty="0">
              <a:latin typeface="SJSU Spartan Regular" pitchFamily="2" charset="0"/>
            </a:endParaRPr>
          </a:p>
        </p:txBody>
      </p:sp>
      <p:sp>
        <p:nvSpPr>
          <p:cNvPr id="9229" name="Freeform 12"/>
          <p:cNvSpPr>
            <a:spLocks noChangeArrowheads="1"/>
          </p:cNvSpPr>
          <p:nvPr/>
        </p:nvSpPr>
        <p:spPr bwMode="auto">
          <a:xfrm>
            <a:off x="2438400" y="2341669"/>
            <a:ext cx="6097588" cy="2347172"/>
          </a:xfrm>
          <a:custGeom>
            <a:avLst/>
            <a:gdLst>
              <a:gd name="T0" fmla="*/ 0 w 16936"/>
              <a:gd name="T1" fmla="*/ 974588505 h 7525"/>
              <a:gd name="T2" fmla="*/ 57294861 w 16936"/>
              <a:gd name="T3" fmla="*/ 971091321 h 7525"/>
              <a:gd name="T4" fmla="*/ 110312481 w 16936"/>
              <a:gd name="T5" fmla="*/ 967723342 h 7525"/>
              <a:gd name="T6" fmla="*/ 163329742 w 16936"/>
              <a:gd name="T7" fmla="*/ 960858180 h 7525"/>
              <a:gd name="T8" fmla="*/ 220754216 w 16936"/>
              <a:gd name="T9" fmla="*/ 950625399 h 7525"/>
              <a:gd name="T10" fmla="*/ 273771476 w 16936"/>
              <a:gd name="T11" fmla="*/ 933527456 h 7525"/>
              <a:gd name="T12" fmla="*/ 331196310 w 16936"/>
              <a:gd name="T13" fmla="*/ 912931970 h 7525"/>
              <a:gd name="T14" fmla="*/ 384213571 w 16936"/>
              <a:gd name="T15" fmla="*/ 885600886 h 7525"/>
              <a:gd name="T16" fmla="*/ 441638045 w 16936"/>
              <a:gd name="T17" fmla="*/ 844539838 h 7525"/>
              <a:gd name="T18" fmla="*/ 494655665 w 16936"/>
              <a:gd name="T19" fmla="*/ 796742833 h 7525"/>
              <a:gd name="T20" fmla="*/ 547672926 w 16936"/>
              <a:gd name="T21" fmla="*/ 735215864 h 7525"/>
              <a:gd name="T22" fmla="*/ 605097400 w 16936"/>
              <a:gd name="T23" fmla="*/ 659958570 h 7525"/>
              <a:gd name="T24" fmla="*/ 658114660 w 16936"/>
              <a:gd name="T25" fmla="*/ 574468496 h 7525"/>
              <a:gd name="T26" fmla="*/ 715539495 w 16936"/>
              <a:gd name="T27" fmla="*/ 482112899 h 7525"/>
              <a:gd name="T28" fmla="*/ 768427141 w 16936"/>
              <a:gd name="T29" fmla="*/ 386390044 h 7525"/>
              <a:gd name="T30" fmla="*/ 821444402 w 16936"/>
              <a:gd name="T31" fmla="*/ 287169285 h 7525"/>
              <a:gd name="T32" fmla="*/ 878868876 w 16936"/>
              <a:gd name="T33" fmla="*/ 194814049 h 7525"/>
              <a:gd name="T34" fmla="*/ 931886496 w 16936"/>
              <a:gd name="T35" fmla="*/ 116189136 h 7525"/>
              <a:gd name="T36" fmla="*/ 989310971 w 16936"/>
              <a:gd name="T37" fmla="*/ 54661807 h 7525"/>
              <a:gd name="T38" fmla="*/ 1042328231 w 16936"/>
              <a:gd name="T39" fmla="*/ 13600759 h 7525"/>
              <a:gd name="T40" fmla="*/ 1099753065 w 16936"/>
              <a:gd name="T41" fmla="*/ 0 h 7525"/>
              <a:gd name="T42" fmla="*/ 1152770326 w 16936"/>
              <a:gd name="T43" fmla="*/ 13600759 h 7525"/>
              <a:gd name="T44" fmla="*/ 1205787586 w 16936"/>
              <a:gd name="T45" fmla="*/ 54661807 h 7525"/>
              <a:gd name="T46" fmla="*/ 1263212060 w 16936"/>
              <a:gd name="T47" fmla="*/ 116189136 h 7525"/>
              <a:gd name="T48" fmla="*/ 1316229681 w 16936"/>
              <a:gd name="T49" fmla="*/ 194814049 h 7525"/>
              <a:gd name="T50" fmla="*/ 1373654155 w 16936"/>
              <a:gd name="T51" fmla="*/ 287169285 h 7525"/>
              <a:gd name="T52" fmla="*/ 1426671415 w 16936"/>
              <a:gd name="T53" fmla="*/ 386390044 h 7525"/>
              <a:gd name="T54" fmla="*/ 1479559062 w 16936"/>
              <a:gd name="T55" fmla="*/ 482112899 h 7525"/>
              <a:gd name="T56" fmla="*/ 1536983896 w 16936"/>
              <a:gd name="T57" fmla="*/ 574468496 h 7525"/>
              <a:gd name="T58" fmla="*/ 1590001157 w 16936"/>
              <a:gd name="T59" fmla="*/ 659958570 h 7525"/>
              <a:gd name="T60" fmla="*/ 1647425631 w 16936"/>
              <a:gd name="T61" fmla="*/ 735215864 h 7525"/>
              <a:gd name="T62" fmla="*/ 1700442891 w 16936"/>
              <a:gd name="T63" fmla="*/ 796742833 h 7525"/>
              <a:gd name="T64" fmla="*/ 1753460512 w 16936"/>
              <a:gd name="T65" fmla="*/ 844539838 h 7525"/>
              <a:gd name="T66" fmla="*/ 1810884986 w 16936"/>
              <a:gd name="T67" fmla="*/ 885600886 h 7525"/>
              <a:gd name="T68" fmla="*/ 1863902246 w 16936"/>
              <a:gd name="T69" fmla="*/ 912931970 h 7525"/>
              <a:gd name="T70" fmla="*/ 1921327080 w 16936"/>
              <a:gd name="T71" fmla="*/ 933527456 h 7525"/>
              <a:gd name="T72" fmla="*/ 1974344341 w 16936"/>
              <a:gd name="T73" fmla="*/ 950625399 h 7525"/>
              <a:gd name="T74" fmla="*/ 2031768815 w 16936"/>
              <a:gd name="T75" fmla="*/ 960858180 h 7525"/>
              <a:gd name="T76" fmla="*/ 2084786075 w 16936"/>
              <a:gd name="T77" fmla="*/ 967723342 h 7525"/>
              <a:gd name="T78" fmla="*/ 2137803696 w 16936"/>
              <a:gd name="T79" fmla="*/ 971091321 h 7525"/>
              <a:gd name="T80" fmla="*/ 2147483647 w 16936"/>
              <a:gd name="T81" fmla="*/ 974588505 h 7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936" h="7525">
                <a:moveTo>
                  <a:pt x="0" y="7524"/>
                </a:moveTo>
                <a:lnTo>
                  <a:pt x="442" y="7497"/>
                </a:lnTo>
                <a:lnTo>
                  <a:pt x="851" y="7471"/>
                </a:lnTo>
                <a:lnTo>
                  <a:pt x="1260" y="7418"/>
                </a:lnTo>
                <a:lnTo>
                  <a:pt x="1703" y="7339"/>
                </a:lnTo>
                <a:lnTo>
                  <a:pt x="2112" y="7207"/>
                </a:lnTo>
                <a:lnTo>
                  <a:pt x="2555" y="7048"/>
                </a:lnTo>
                <a:lnTo>
                  <a:pt x="2964" y="6837"/>
                </a:lnTo>
                <a:lnTo>
                  <a:pt x="3407" y="6520"/>
                </a:lnTo>
                <a:lnTo>
                  <a:pt x="3816" y="6151"/>
                </a:lnTo>
                <a:lnTo>
                  <a:pt x="4225" y="5676"/>
                </a:lnTo>
                <a:lnTo>
                  <a:pt x="4668" y="5095"/>
                </a:lnTo>
                <a:lnTo>
                  <a:pt x="5077" y="4435"/>
                </a:lnTo>
                <a:lnTo>
                  <a:pt x="5520" y="3722"/>
                </a:lnTo>
                <a:lnTo>
                  <a:pt x="5928" y="2983"/>
                </a:lnTo>
                <a:lnTo>
                  <a:pt x="6337" y="2217"/>
                </a:lnTo>
                <a:lnTo>
                  <a:pt x="6780" y="1504"/>
                </a:lnTo>
                <a:lnTo>
                  <a:pt x="7189" y="897"/>
                </a:lnTo>
                <a:lnTo>
                  <a:pt x="7632" y="422"/>
                </a:lnTo>
                <a:lnTo>
                  <a:pt x="8041" y="105"/>
                </a:lnTo>
                <a:lnTo>
                  <a:pt x="8484" y="0"/>
                </a:lnTo>
                <a:lnTo>
                  <a:pt x="8893" y="105"/>
                </a:lnTo>
                <a:lnTo>
                  <a:pt x="9302" y="422"/>
                </a:lnTo>
                <a:lnTo>
                  <a:pt x="9745" y="897"/>
                </a:lnTo>
                <a:lnTo>
                  <a:pt x="10154" y="1504"/>
                </a:lnTo>
                <a:lnTo>
                  <a:pt x="10597" y="2217"/>
                </a:lnTo>
                <a:lnTo>
                  <a:pt x="11006" y="2983"/>
                </a:lnTo>
                <a:lnTo>
                  <a:pt x="11414" y="3722"/>
                </a:lnTo>
                <a:lnTo>
                  <a:pt x="11857" y="4435"/>
                </a:lnTo>
                <a:lnTo>
                  <a:pt x="12266" y="5095"/>
                </a:lnTo>
                <a:lnTo>
                  <a:pt x="12709" y="5676"/>
                </a:lnTo>
                <a:lnTo>
                  <a:pt x="13118" y="6151"/>
                </a:lnTo>
                <a:lnTo>
                  <a:pt x="13527" y="6520"/>
                </a:lnTo>
                <a:lnTo>
                  <a:pt x="13970" y="6837"/>
                </a:lnTo>
                <a:lnTo>
                  <a:pt x="14379" y="7048"/>
                </a:lnTo>
                <a:lnTo>
                  <a:pt x="14822" y="7207"/>
                </a:lnTo>
                <a:lnTo>
                  <a:pt x="15231" y="7339"/>
                </a:lnTo>
                <a:lnTo>
                  <a:pt x="15674" y="7418"/>
                </a:lnTo>
                <a:lnTo>
                  <a:pt x="16083" y="7471"/>
                </a:lnTo>
                <a:lnTo>
                  <a:pt x="16492" y="7497"/>
                </a:lnTo>
                <a:lnTo>
                  <a:pt x="16935" y="7524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Freeform 13"/>
          <p:cNvSpPr>
            <a:spLocks noChangeArrowheads="1"/>
          </p:cNvSpPr>
          <p:nvPr/>
        </p:nvSpPr>
        <p:spPr bwMode="auto">
          <a:xfrm>
            <a:off x="762000" y="2341669"/>
            <a:ext cx="6096000" cy="2347172"/>
          </a:xfrm>
          <a:custGeom>
            <a:avLst/>
            <a:gdLst>
              <a:gd name="T0" fmla="*/ 0 w 16935"/>
              <a:gd name="T1" fmla="*/ 974588505 h 7525"/>
              <a:gd name="T2" fmla="*/ 57271803 w 16935"/>
              <a:gd name="T3" fmla="*/ 971091321 h 7525"/>
              <a:gd name="T4" fmla="*/ 110267947 w 16935"/>
              <a:gd name="T5" fmla="*/ 967723342 h 7525"/>
              <a:gd name="T6" fmla="*/ 163263731 w 16935"/>
              <a:gd name="T7" fmla="*/ 960858180 h 7525"/>
              <a:gd name="T8" fmla="*/ 220665481 w 16935"/>
              <a:gd name="T9" fmla="*/ 950625399 h 7525"/>
              <a:gd name="T10" fmla="*/ 273661265 w 16935"/>
              <a:gd name="T11" fmla="*/ 933527456 h 7525"/>
              <a:gd name="T12" fmla="*/ 331062655 w 16935"/>
              <a:gd name="T13" fmla="*/ 912931970 h 7525"/>
              <a:gd name="T14" fmla="*/ 384058799 w 16935"/>
              <a:gd name="T15" fmla="*/ 885600886 h 7525"/>
              <a:gd name="T16" fmla="*/ 441460189 w 16935"/>
              <a:gd name="T17" fmla="*/ 844539838 h 7525"/>
              <a:gd name="T18" fmla="*/ 494456333 w 16935"/>
              <a:gd name="T19" fmla="*/ 796742833 h 7525"/>
              <a:gd name="T20" fmla="*/ 547322530 w 16935"/>
              <a:gd name="T21" fmla="*/ 735215864 h 7525"/>
              <a:gd name="T22" fmla="*/ 604724280 w 16935"/>
              <a:gd name="T23" fmla="*/ 659958570 h 7525"/>
              <a:gd name="T24" fmla="*/ 657720064 w 16935"/>
              <a:gd name="T25" fmla="*/ 574468496 h 7525"/>
              <a:gd name="T26" fmla="*/ 715121454 w 16935"/>
              <a:gd name="T27" fmla="*/ 482112899 h 7525"/>
              <a:gd name="T28" fmla="*/ 768117598 w 16935"/>
              <a:gd name="T29" fmla="*/ 386390044 h 7525"/>
              <a:gd name="T30" fmla="*/ 821113382 w 16935"/>
              <a:gd name="T31" fmla="*/ 287169285 h 7525"/>
              <a:gd name="T32" fmla="*/ 878515132 w 16935"/>
              <a:gd name="T33" fmla="*/ 194814049 h 7525"/>
              <a:gd name="T34" fmla="*/ 931510916 w 16935"/>
              <a:gd name="T35" fmla="*/ 116189136 h 7525"/>
              <a:gd name="T36" fmla="*/ 988912666 w 16935"/>
              <a:gd name="T37" fmla="*/ 54661807 h 7525"/>
              <a:gd name="T38" fmla="*/ 1041908450 w 16935"/>
              <a:gd name="T39" fmla="*/ 13600759 h 7525"/>
              <a:gd name="T40" fmla="*/ 1099309840 w 16935"/>
              <a:gd name="T41" fmla="*/ 0 h 7525"/>
              <a:gd name="T42" fmla="*/ 1152176397 w 16935"/>
              <a:gd name="T43" fmla="*/ 13600759 h 7525"/>
              <a:gd name="T44" fmla="*/ 1205172181 w 16935"/>
              <a:gd name="T45" fmla="*/ 54661807 h 7525"/>
              <a:gd name="T46" fmla="*/ 1262573931 w 16935"/>
              <a:gd name="T47" fmla="*/ 116189136 h 7525"/>
              <a:gd name="T48" fmla="*/ 1315569715 w 16935"/>
              <a:gd name="T49" fmla="*/ 194814049 h 7525"/>
              <a:gd name="T50" fmla="*/ 1372971465 w 16935"/>
              <a:gd name="T51" fmla="*/ 287169285 h 7525"/>
              <a:gd name="T52" fmla="*/ 1425967249 w 16935"/>
              <a:gd name="T53" fmla="*/ 386390044 h 7525"/>
              <a:gd name="T54" fmla="*/ 1478963393 w 16935"/>
              <a:gd name="T55" fmla="*/ 482112899 h 7525"/>
              <a:gd name="T56" fmla="*/ 1536364783 w 16935"/>
              <a:gd name="T57" fmla="*/ 574468496 h 7525"/>
              <a:gd name="T58" fmla="*/ 1589360567 w 16935"/>
              <a:gd name="T59" fmla="*/ 659958570 h 7525"/>
              <a:gd name="T60" fmla="*/ 1646762317 w 16935"/>
              <a:gd name="T61" fmla="*/ 735215864 h 7525"/>
              <a:gd name="T62" fmla="*/ 1699628514 w 16935"/>
              <a:gd name="T63" fmla="*/ 796742833 h 7525"/>
              <a:gd name="T64" fmla="*/ 1752624658 w 16935"/>
              <a:gd name="T65" fmla="*/ 844539838 h 7525"/>
              <a:gd name="T66" fmla="*/ 1810026048 w 16935"/>
              <a:gd name="T67" fmla="*/ 885600886 h 7525"/>
              <a:gd name="T68" fmla="*/ 1863022192 w 16935"/>
              <a:gd name="T69" fmla="*/ 912931970 h 7525"/>
              <a:gd name="T70" fmla="*/ 1920423582 w 16935"/>
              <a:gd name="T71" fmla="*/ 933527456 h 7525"/>
              <a:gd name="T72" fmla="*/ 1973419366 w 16935"/>
              <a:gd name="T73" fmla="*/ 950625399 h 7525"/>
              <a:gd name="T74" fmla="*/ 2030821116 w 16935"/>
              <a:gd name="T75" fmla="*/ 960858180 h 7525"/>
              <a:gd name="T76" fmla="*/ 2083816900 w 16935"/>
              <a:gd name="T77" fmla="*/ 967723342 h 7525"/>
              <a:gd name="T78" fmla="*/ 2136813044 w 16935"/>
              <a:gd name="T79" fmla="*/ 971091321 h 7525"/>
              <a:gd name="T80" fmla="*/ 2147483647 w 16935"/>
              <a:gd name="T81" fmla="*/ 974588505 h 7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935" h="7525">
                <a:moveTo>
                  <a:pt x="0" y="7524"/>
                </a:moveTo>
                <a:lnTo>
                  <a:pt x="442" y="7497"/>
                </a:lnTo>
                <a:lnTo>
                  <a:pt x="851" y="7471"/>
                </a:lnTo>
                <a:lnTo>
                  <a:pt x="1260" y="7418"/>
                </a:lnTo>
                <a:lnTo>
                  <a:pt x="1703" y="7339"/>
                </a:lnTo>
                <a:lnTo>
                  <a:pt x="2112" y="7207"/>
                </a:lnTo>
                <a:lnTo>
                  <a:pt x="2555" y="7048"/>
                </a:lnTo>
                <a:lnTo>
                  <a:pt x="2964" y="6837"/>
                </a:lnTo>
                <a:lnTo>
                  <a:pt x="3407" y="6520"/>
                </a:lnTo>
                <a:lnTo>
                  <a:pt x="3816" y="6151"/>
                </a:lnTo>
                <a:lnTo>
                  <a:pt x="4224" y="5676"/>
                </a:lnTo>
                <a:lnTo>
                  <a:pt x="4667" y="5095"/>
                </a:lnTo>
                <a:lnTo>
                  <a:pt x="5076" y="4435"/>
                </a:lnTo>
                <a:lnTo>
                  <a:pt x="5519" y="3722"/>
                </a:lnTo>
                <a:lnTo>
                  <a:pt x="5928" y="2983"/>
                </a:lnTo>
                <a:lnTo>
                  <a:pt x="6337" y="2217"/>
                </a:lnTo>
                <a:lnTo>
                  <a:pt x="6780" y="1504"/>
                </a:lnTo>
                <a:lnTo>
                  <a:pt x="7189" y="897"/>
                </a:lnTo>
                <a:lnTo>
                  <a:pt x="7632" y="422"/>
                </a:lnTo>
                <a:lnTo>
                  <a:pt x="8041" y="105"/>
                </a:lnTo>
                <a:lnTo>
                  <a:pt x="8484" y="0"/>
                </a:lnTo>
                <a:lnTo>
                  <a:pt x="8892" y="105"/>
                </a:lnTo>
                <a:lnTo>
                  <a:pt x="9301" y="422"/>
                </a:lnTo>
                <a:lnTo>
                  <a:pt x="9744" y="897"/>
                </a:lnTo>
                <a:lnTo>
                  <a:pt x="10153" y="1504"/>
                </a:lnTo>
                <a:lnTo>
                  <a:pt x="10596" y="2217"/>
                </a:lnTo>
                <a:lnTo>
                  <a:pt x="11005" y="2983"/>
                </a:lnTo>
                <a:lnTo>
                  <a:pt x="11414" y="3722"/>
                </a:lnTo>
                <a:lnTo>
                  <a:pt x="11857" y="4435"/>
                </a:lnTo>
                <a:lnTo>
                  <a:pt x="12266" y="5095"/>
                </a:lnTo>
                <a:lnTo>
                  <a:pt x="12709" y="5676"/>
                </a:lnTo>
                <a:lnTo>
                  <a:pt x="13117" y="6151"/>
                </a:lnTo>
                <a:lnTo>
                  <a:pt x="13526" y="6520"/>
                </a:lnTo>
                <a:lnTo>
                  <a:pt x="13969" y="6837"/>
                </a:lnTo>
                <a:lnTo>
                  <a:pt x="14378" y="7048"/>
                </a:lnTo>
                <a:lnTo>
                  <a:pt x="14821" y="7207"/>
                </a:lnTo>
                <a:lnTo>
                  <a:pt x="15230" y="7339"/>
                </a:lnTo>
                <a:lnTo>
                  <a:pt x="15673" y="7418"/>
                </a:lnTo>
                <a:lnTo>
                  <a:pt x="16082" y="7471"/>
                </a:lnTo>
                <a:lnTo>
                  <a:pt x="16491" y="7497"/>
                </a:lnTo>
                <a:lnTo>
                  <a:pt x="16934" y="7524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9010" y="1368425"/>
            <a:ext cx="8296977" cy="4081732"/>
            <a:chOff x="239011" y="1273175"/>
            <a:chExt cx="8282690" cy="4081732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762000" y="1584960"/>
              <a:ext cx="1588" cy="3302000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239011" y="1273175"/>
              <a:ext cx="1066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  <a:latin typeface="SJSU Spartan ExtraLight" pitchFamily="2" charset="0"/>
                </a:rPr>
                <a:t>Value ($)</a:t>
              </a: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4230066" y="5014172"/>
              <a:ext cx="721969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solidFill>
                    <a:srgbClr val="0055A2"/>
                  </a:solidFill>
                  <a:latin typeface="SJSU Spartan ExtraLight" pitchFamily="2" charset="0"/>
                </a:rPr>
                <a:t>Color</a:t>
              </a:r>
              <a:endParaRPr lang="en-US" altLang="x-none" sz="1600" b="1" dirty="0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752476" y="4592532"/>
              <a:ext cx="7769225" cy="327448"/>
              <a:chOff x="480" y="3338"/>
              <a:chExt cx="4894" cy="238"/>
            </a:xfrm>
          </p:grpSpPr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480" y="3338"/>
                <a:ext cx="4847" cy="1"/>
              </a:xfrm>
              <a:prstGeom prst="line">
                <a:avLst/>
              </a:prstGeom>
              <a:noFill/>
              <a:ln w="12600">
                <a:solidFill>
                  <a:srgbClr val="002D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3743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rgbClr val="3333CC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28" name="AutoShape 13"/>
              <p:cNvSpPr>
                <a:spLocks noChangeArrowheads="1"/>
              </p:cNvSpPr>
              <p:nvPr/>
            </p:nvSpPr>
            <p:spPr bwMode="auto">
              <a:xfrm>
                <a:off x="2111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3300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29" name="AutoShape 14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1631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33CC33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426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Segmentation?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BCF67-4FD4-43B9-92D8-8B92434AC1C7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B1837-232C-4B9A-8B3F-8D8E8A23A130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10246" name="Freeform 2"/>
          <p:cNvSpPr>
            <a:spLocks noChangeArrowheads="1"/>
          </p:cNvSpPr>
          <p:nvPr/>
        </p:nvSpPr>
        <p:spPr bwMode="auto">
          <a:xfrm>
            <a:off x="1598614" y="2245360"/>
            <a:ext cx="3659187" cy="2347172"/>
          </a:xfrm>
          <a:custGeom>
            <a:avLst/>
            <a:gdLst>
              <a:gd name="T0" fmla="*/ 0 w 7199"/>
              <a:gd name="T1" fmla="*/ 974588505 h 7525"/>
              <a:gd name="T2" fmla="*/ 48571781 w 7199"/>
              <a:gd name="T3" fmla="*/ 971091321 h 7525"/>
              <a:gd name="T4" fmla="*/ 93526055 w 7199"/>
              <a:gd name="T5" fmla="*/ 967723342 h 7525"/>
              <a:gd name="T6" fmla="*/ 138222625 w 7199"/>
              <a:gd name="T7" fmla="*/ 960858180 h 7525"/>
              <a:gd name="T8" fmla="*/ 187052618 w 7199"/>
              <a:gd name="T9" fmla="*/ 950625399 h 7525"/>
              <a:gd name="T10" fmla="*/ 231748679 w 7199"/>
              <a:gd name="T11" fmla="*/ 933527456 h 7525"/>
              <a:gd name="T12" fmla="*/ 280578672 w 7199"/>
              <a:gd name="T13" fmla="*/ 912931970 h 7525"/>
              <a:gd name="T14" fmla="*/ 325533454 w 7199"/>
              <a:gd name="T15" fmla="*/ 885600886 h 7525"/>
              <a:gd name="T16" fmla="*/ 374104727 w 7199"/>
              <a:gd name="T17" fmla="*/ 844539838 h 7525"/>
              <a:gd name="T18" fmla="*/ 419059509 w 7199"/>
              <a:gd name="T19" fmla="*/ 796742833 h 7525"/>
              <a:gd name="T20" fmla="*/ 463755571 w 7199"/>
              <a:gd name="T21" fmla="*/ 735215864 h 7525"/>
              <a:gd name="T22" fmla="*/ 512585563 w 7199"/>
              <a:gd name="T23" fmla="*/ 659958570 h 7525"/>
              <a:gd name="T24" fmla="*/ 557282134 w 7199"/>
              <a:gd name="T25" fmla="*/ 574468496 h 7525"/>
              <a:gd name="T26" fmla="*/ 606112126 w 7199"/>
              <a:gd name="T27" fmla="*/ 482112899 h 7525"/>
              <a:gd name="T28" fmla="*/ 651066400 w 7199"/>
              <a:gd name="T29" fmla="*/ 386390044 h 7525"/>
              <a:gd name="T30" fmla="*/ 695762970 w 7199"/>
              <a:gd name="T31" fmla="*/ 287169285 h 7525"/>
              <a:gd name="T32" fmla="*/ 744592963 w 7199"/>
              <a:gd name="T33" fmla="*/ 194814049 h 7525"/>
              <a:gd name="T34" fmla="*/ 789289025 w 7199"/>
              <a:gd name="T35" fmla="*/ 116189136 h 7525"/>
              <a:gd name="T36" fmla="*/ 838119018 w 7199"/>
              <a:gd name="T37" fmla="*/ 54661807 h 7525"/>
              <a:gd name="T38" fmla="*/ 882815079 w 7199"/>
              <a:gd name="T39" fmla="*/ 13600759 h 7525"/>
              <a:gd name="T40" fmla="*/ 931645072 w 7199"/>
              <a:gd name="T41" fmla="*/ 0 h 7525"/>
              <a:gd name="T42" fmla="*/ 976599854 w 7199"/>
              <a:gd name="T43" fmla="*/ 13600759 h 7525"/>
              <a:gd name="T44" fmla="*/ 1021295916 w 7199"/>
              <a:gd name="T45" fmla="*/ 54661807 h 7525"/>
              <a:gd name="T46" fmla="*/ 1070125909 w 7199"/>
              <a:gd name="T47" fmla="*/ 116189136 h 7525"/>
              <a:gd name="T48" fmla="*/ 1114822479 w 7199"/>
              <a:gd name="T49" fmla="*/ 194814049 h 7525"/>
              <a:gd name="T50" fmla="*/ 1163652472 w 7199"/>
              <a:gd name="T51" fmla="*/ 287169285 h 7525"/>
              <a:gd name="T52" fmla="*/ 1208348534 w 7199"/>
              <a:gd name="T53" fmla="*/ 386390044 h 7525"/>
              <a:gd name="T54" fmla="*/ 1253303316 w 7199"/>
              <a:gd name="T55" fmla="*/ 482112899 h 7525"/>
              <a:gd name="T56" fmla="*/ 1302133308 w 7199"/>
              <a:gd name="T57" fmla="*/ 574468496 h 7525"/>
              <a:gd name="T58" fmla="*/ 1346829370 w 7199"/>
              <a:gd name="T59" fmla="*/ 659958570 h 7525"/>
              <a:gd name="T60" fmla="*/ 1395659363 w 7199"/>
              <a:gd name="T61" fmla="*/ 735215864 h 7525"/>
              <a:gd name="T62" fmla="*/ 1440355425 w 7199"/>
              <a:gd name="T63" fmla="*/ 796742833 h 7525"/>
              <a:gd name="T64" fmla="*/ 1485310207 w 7199"/>
              <a:gd name="T65" fmla="*/ 844539838 h 7525"/>
              <a:gd name="T66" fmla="*/ 1533881988 w 7199"/>
              <a:gd name="T67" fmla="*/ 885600886 h 7525"/>
              <a:gd name="T68" fmla="*/ 1578836262 w 7199"/>
              <a:gd name="T69" fmla="*/ 912931970 h 7525"/>
              <a:gd name="T70" fmla="*/ 1627666254 w 7199"/>
              <a:gd name="T71" fmla="*/ 933527456 h 7525"/>
              <a:gd name="T72" fmla="*/ 1672362824 w 7199"/>
              <a:gd name="T73" fmla="*/ 950625399 h 7525"/>
              <a:gd name="T74" fmla="*/ 1721192817 w 7199"/>
              <a:gd name="T75" fmla="*/ 960858180 h 7525"/>
              <a:gd name="T76" fmla="*/ 1765888879 w 7199"/>
              <a:gd name="T77" fmla="*/ 967723342 h 7525"/>
              <a:gd name="T78" fmla="*/ 1810843661 w 7199"/>
              <a:gd name="T79" fmla="*/ 971091321 h 7525"/>
              <a:gd name="T80" fmla="*/ 1859673654 w 7199"/>
              <a:gd name="T81" fmla="*/ 974588505 h 7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199" h="7525">
                <a:moveTo>
                  <a:pt x="0" y="7524"/>
                </a:moveTo>
                <a:lnTo>
                  <a:pt x="188" y="7497"/>
                </a:lnTo>
                <a:lnTo>
                  <a:pt x="362" y="7471"/>
                </a:lnTo>
                <a:lnTo>
                  <a:pt x="535" y="7418"/>
                </a:lnTo>
                <a:lnTo>
                  <a:pt x="724" y="7339"/>
                </a:lnTo>
                <a:lnTo>
                  <a:pt x="897" y="7207"/>
                </a:lnTo>
                <a:lnTo>
                  <a:pt x="1086" y="7048"/>
                </a:lnTo>
                <a:lnTo>
                  <a:pt x="1260" y="6837"/>
                </a:lnTo>
                <a:lnTo>
                  <a:pt x="1448" y="6520"/>
                </a:lnTo>
                <a:lnTo>
                  <a:pt x="1622" y="6151"/>
                </a:lnTo>
                <a:lnTo>
                  <a:pt x="1795" y="5676"/>
                </a:lnTo>
                <a:lnTo>
                  <a:pt x="1984" y="5095"/>
                </a:lnTo>
                <a:lnTo>
                  <a:pt x="2157" y="4435"/>
                </a:lnTo>
                <a:lnTo>
                  <a:pt x="2346" y="3722"/>
                </a:lnTo>
                <a:lnTo>
                  <a:pt x="2520" y="2983"/>
                </a:lnTo>
                <a:lnTo>
                  <a:pt x="2693" y="2217"/>
                </a:lnTo>
                <a:lnTo>
                  <a:pt x="2882" y="1504"/>
                </a:lnTo>
                <a:lnTo>
                  <a:pt x="3055" y="897"/>
                </a:lnTo>
                <a:lnTo>
                  <a:pt x="3244" y="422"/>
                </a:lnTo>
                <a:lnTo>
                  <a:pt x="3417" y="105"/>
                </a:lnTo>
                <a:lnTo>
                  <a:pt x="3606" y="0"/>
                </a:lnTo>
                <a:lnTo>
                  <a:pt x="3780" y="105"/>
                </a:lnTo>
                <a:lnTo>
                  <a:pt x="3953" y="422"/>
                </a:lnTo>
                <a:lnTo>
                  <a:pt x="4142" y="897"/>
                </a:lnTo>
                <a:lnTo>
                  <a:pt x="4315" y="1504"/>
                </a:lnTo>
                <a:lnTo>
                  <a:pt x="4504" y="2217"/>
                </a:lnTo>
                <a:lnTo>
                  <a:pt x="4677" y="2983"/>
                </a:lnTo>
                <a:lnTo>
                  <a:pt x="4851" y="3722"/>
                </a:lnTo>
                <a:lnTo>
                  <a:pt x="5040" y="4435"/>
                </a:lnTo>
                <a:lnTo>
                  <a:pt x="5213" y="5095"/>
                </a:lnTo>
                <a:lnTo>
                  <a:pt x="5402" y="5676"/>
                </a:lnTo>
                <a:lnTo>
                  <a:pt x="5575" y="6151"/>
                </a:lnTo>
                <a:lnTo>
                  <a:pt x="5749" y="6520"/>
                </a:lnTo>
                <a:lnTo>
                  <a:pt x="5937" y="6837"/>
                </a:lnTo>
                <a:lnTo>
                  <a:pt x="6111" y="7048"/>
                </a:lnTo>
                <a:lnTo>
                  <a:pt x="6300" y="7207"/>
                </a:lnTo>
                <a:lnTo>
                  <a:pt x="6473" y="7339"/>
                </a:lnTo>
                <a:lnTo>
                  <a:pt x="6662" y="7418"/>
                </a:lnTo>
                <a:lnTo>
                  <a:pt x="6835" y="7471"/>
                </a:lnTo>
                <a:lnTo>
                  <a:pt x="7009" y="7497"/>
                </a:lnTo>
                <a:lnTo>
                  <a:pt x="7198" y="7524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5"/>
          <p:cNvSpPr>
            <a:spLocks noChangeArrowheads="1"/>
          </p:cNvSpPr>
          <p:nvPr/>
        </p:nvSpPr>
        <p:spPr bwMode="auto">
          <a:xfrm>
            <a:off x="2213577" y="1452880"/>
            <a:ext cx="2110171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latin typeface="SJSU Spartan Light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latin typeface="SJSU Spartan Light" pitchFamily="2" charset="0"/>
              </a:rPr>
              <a:t>red cars</a:t>
            </a:r>
          </a:p>
        </p:txBody>
      </p:sp>
      <p:sp>
        <p:nvSpPr>
          <p:cNvPr id="10250" name="AutoShape 6"/>
          <p:cNvSpPr>
            <a:spLocks noChangeArrowheads="1"/>
          </p:cNvSpPr>
          <p:nvPr/>
        </p:nvSpPr>
        <p:spPr bwMode="auto">
          <a:xfrm>
            <a:off x="4744052" y="1452880"/>
            <a:ext cx="2110171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latin typeface="SJSU Spartan Light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latin typeface="SJSU Spartan Light" pitchFamily="2" charset="0"/>
              </a:rPr>
              <a:t>blue cars</a:t>
            </a:r>
          </a:p>
        </p:txBody>
      </p:sp>
      <p:sp>
        <p:nvSpPr>
          <p:cNvPr id="10252" name="Freeform 9"/>
          <p:cNvSpPr>
            <a:spLocks noChangeArrowheads="1"/>
          </p:cNvSpPr>
          <p:nvPr/>
        </p:nvSpPr>
        <p:spPr bwMode="auto">
          <a:xfrm>
            <a:off x="4246564" y="2245360"/>
            <a:ext cx="3278187" cy="2347172"/>
          </a:xfrm>
          <a:custGeom>
            <a:avLst/>
            <a:gdLst>
              <a:gd name="T0" fmla="*/ 0 w 7199"/>
              <a:gd name="T1" fmla="*/ 974588505 h 7525"/>
              <a:gd name="T2" fmla="*/ 38983513 w 7199"/>
              <a:gd name="T3" fmla="*/ 971091321 h 7525"/>
              <a:gd name="T4" fmla="*/ 75064062 w 7199"/>
              <a:gd name="T5" fmla="*/ 967723342 h 7525"/>
              <a:gd name="T6" fmla="*/ 110936963 w 7199"/>
              <a:gd name="T7" fmla="*/ 960858180 h 7525"/>
              <a:gd name="T8" fmla="*/ 150128123 w 7199"/>
              <a:gd name="T9" fmla="*/ 950625399 h 7525"/>
              <a:gd name="T10" fmla="*/ 186001024 w 7199"/>
              <a:gd name="T11" fmla="*/ 933527456 h 7525"/>
              <a:gd name="T12" fmla="*/ 225192185 w 7199"/>
              <a:gd name="T13" fmla="*/ 912931970 h 7525"/>
              <a:gd name="T14" fmla="*/ 261272278 w 7199"/>
              <a:gd name="T15" fmla="*/ 885600886 h 7525"/>
              <a:gd name="T16" fmla="*/ 300255791 w 7199"/>
              <a:gd name="T17" fmla="*/ 844539838 h 7525"/>
              <a:gd name="T18" fmla="*/ 336336340 w 7199"/>
              <a:gd name="T19" fmla="*/ 796742833 h 7525"/>
              <a:gd name="T20" fmla="*/ 372209696 w 7199"/>
              <a:gd name="T21" fmla="*/ 735215864 h 7525"/>
              <a:gd name="T22" fmla="*/ 411400401 w 7199"/>
              <a:gd name="T23" fmla="*/ 659958570 h 7525"/>
              <a:gd name="T24" fmla="*/ 447273758 w 7199"/>
              <a:gd name="T25" fmla="*/ 574468496 h 7525"/>
              <a:gd name="T26" fmla="*/ 486464463 w 7199"/>
              <a:gd name="T27" fmla="*/ 482112899 h 7525"/>
              <a:gd name="T28" fmla="*/ 522545011 w 7199"/>
              <a:gd name="T29" fmla="*/ 386390044 h 7525"/>
              <a:gd name="T30" fmla="*/ 558417913 w 7199"/>
              <a:gd name="T31" fmla="*/ 287169285 h 7525"/>
              <a:gd name="T32" fmla="*/ 597609073 w 7199"/>
              <a:gd name="T33" fmla="*/ 194814049 h 7525"/>
              <a:gd name="T34" fmla="*/ 633481974 w 7199"/>
              <a:gd name="T35" fmla="*/ 116189136 h 7525"/>
              <a:gd name="T36" fmla="*/ 672673135 w 7199"/>
              <a:gd name="T37" fmla="*/ 54661807 h 7525"/>
              <a:gd name="T38" fmla="*/ 708546036 w 7199"/>
              <a:gd name="T39" fmla="*/ 13600759 h 7525"/>
              <a:gd name="T40" fmla="*/ 747736741 w 7199"/>
              <a:gd name="T41" fmla="*/ 0 h 7525"/>
              <a:gd name="T42" fmla="*/ 783817289 w 7199"/>
              <a:gd name="T43" fmla="*/ 13600759 h 7525"/>
              <a:gd name="T44" fmla="*/ 819690646 w 7199"/>
              <a:gd name="T45" fmla="*/ 54661807 h 7525"/>
              <a:gd name="T46" fmla="*/ 858881351 w 7199"/>
              <a:gd name="T47" fmla="*/ 116189136 h 7525"/>
              <a:gd name="T48" fmla="*/ 894754708 w 7199"/>
              <a:gd name="T49" fmla="*/ 194814049 h 7525"/>
              <a:gd name="T50" fmla="*/ 933945413 w 7199"/>
              <a:gd name="T51" fmla="*/ 287169285 h 7525"/>
              <a:gd name="T52" fmla="*/ 969818314 w 7199"/>
              <a:gd name="T53" fmla="*/ 386390044 h 7525"/>
              <a:gd name="T54" fmla="*/ 1005898862 w 7199"/>
              <a:gd name="T55" fmla="*/ 482112899 h 7525"/>
              <a:gd name="T56" fmla="*/ 1045090023 w 7199"/>
              <a:gd name="T57" fmla="*/ 574468496 h 7525"/>
              <a:gd name="T58" fmla="*/ 1080962924 w 7199"/>
              <a:gd name="T59" fmla="*/ 659958570 h 7525"/>
              <a:gd name="T60" fmla="*/ 1120154084 w 7199"/>
              <a:gd name="T61" fmla="*/ 735215864 h 7525"/>
              <a:gd name="T62" fmla="*/ 1156026986 w 7199"/>
              <a:gd name="T63" fmla="*/ 796742833 h 7525"/>
              <a:gd name="T64" fmla="*/ 1192107534 w 7199"/>
              <a:gd name="T65" fmla="*/ 844539838 h 7525"/>
              <a:gd name="T66" fmla="*/ 1231091047 w 7199"/>
              <a:gd name="T67" fmla="*/ 885600886 h 7525"/>
              <a:gd name="T68" fmla="*/ 1267171596 w 7199"/>
              <a:gd name="T69" fmla="*/ 912931970 h 7525"/>
              <a:gd name="T70" fmla="*/ 1306362301 w 7199"/>
              <a:gd name="T71" fmla="*/ 933527456 h 7525"/>
              <a:gd name="T72" fmla="*/ 1342235657 w 7199"/>
              <a:gd name="T73" fmla="*/ 950625399 h 7525"/>
              <a:gd name="T74" fmla="*/ 1381426362 w 7199"/>
              <a:gd name="T75" fmla="*/ 960858180 h 7525"/>
              <a:gd name="T76" fmla="*/ 1417299264 w 7199"/>
              <a:gd name="T77" fmla="*/ 967723342 h 7525"/>
              <a:gd name="T78" fmla="*/ 1453379812 w 7199"/>
              <a:gd name="T79" fmla="*/ 971091321 h 7525"/>
              <a:gd name="T80" fmla="*/ 1492570973 w 7199"/>
              <a:gd name="T81" fmla="*/ 974588505 h 7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199" h="7525">
                <a:moveTo>
                  <a:pt x="0" y="7524"/>
                </a:moveTo>
                <a:lnTo>
                  <a:pt x="188" y="7497"/>
                </a:lnTo>
                <a:lnTo>
                  <a:pt x="362" y="7471"/>
                </a:lnTo>
                <a:lnTo>
                  <a:pt x="535" y="7418"/>
                </a:lnTo>
                <a:lnTo>
                  <a:pt x="724" y="7339"/>
                </a:lnTo>
                <a:lnTo>
                  <a:pt x="897" y="7207"/>
                </a:lnTo>
                <a:lnTo>
                  <a:pt x="1086" y="7048"/>
                </a:lnTo>
                <a:lnTo>
                  <a:pt x="1260" y="6837"/>
                </a:lnTo>
                <a:lnTo>
                  <a:pt x="1448" y="6520"/>
                </a:lnTo>
                <a:lnTo>
                  <a:pt x="1622" y="6151"/>
                </a:lnTo>
                <a:lnTo>
                  <a:pt x="1795" y="5676"/>
                </a:lnTo>
                <a:lnTo>
                  <a:pt x="1984" y="5095"/>
                </a:lnTo>
                <a:lnTo>
                  <a:pt x="2157" y="4435"/>
                </a:lnTo>
                <a:lnTo>
                  <a:pt x="2346" y="3722"/>
                </a:lnTo>
                <a:lnTo>
                  <a:pt x="2520" y="2983"/>
                </a:lnTo>
                <a:lnTo>
                  <a:pt x="2693" y="2217"/>
                </a:lnTo>
                <a:lnTo>
                  <a:pt x="2882" y="1504"/>
                </a:lnTo>
                <a:lnTo>
                  <a:pt x="3055" y="897"/>
                </a:lnTo>
                <a:lnTo>
                  <a:pt x="3244" y="422"/>
                </a:lnTo>
                <a:lnTo>
                  <a:pt x="3417" y="105"/>
                </a:lnTo>
                <a:lnTo>
                  <a:pt x="3606" y="0"/>
                </a:lnTo>
                <a:lnTo>
                  <a:pt x="3780" y="105"/>
                </a:lnTo>
                <a:lnTo>
                  <a:pt x="3953" y="422"/>
                </a:lnTo>
                <a:lnTo>
                  <a:pt x="4142" y="897"/>
                </a:lnTo>
                <a:lnTo>
                  <a:pt x="4315" y="1504"/>
                </a:lnTo>
                <a:lnTo>
                  <a:pt x="4504" y="2217"/>
                </a:lnTo>
                <a:lnTo>
                  <a:pt x="4677" y="2983"/>
                </a:lnTo>
                <a:lnTo>
                  <a:pt x="4851" y="3722"/>
                </a:lnTo>
                <a:lnTo>
                  <a:pt x="5040" y="4435"/>
                </a:lnTo>
                <a:lnTo>
                  <a:pt x="5213" y="5095"/>
                </a:lnTo>
                <a:lnTo>
                  <a:pt x="5402" y="5676"/>
                </a:lnTo>
                <a:lnTo>
                  <a:pt x="5575" y="6151"/>
                </a:lnTo>
                <a:lnTo>
                  <a:pt x="5749" y="6520"/>
                </a:lnTo>
                <a:lnTo>
                  <a:pt x="5937" y="6837"/>
                </a:lnTo>
                <a:lnTo>
                  <a:pt x="6111" y="7048"/>
                </a:lnTo>
                <a:lnTo>
                  <a:pt x="6300" y="7207"/>
                </a:lnTo>
                <a:lnTo>
                  <a:pt x="6473" y="7339"/>
                </a:lnTo>
                <a:lnTo>
                  <a:pt x="6662" y="7418"/>
                </a:lnTo>
                <a:lnTo>
                  <a:pt x="6835" y="7471"/>
                </a:lnTo>
                <a:lnTo>
                  <a:pt x="7009" y="7497"/>
                </a:lnTo>
                <a:lnTo>
                  <a:pt x="7198" y="7524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9011" y="1273175"/>
            <a:ext cx="8282690" cy="4081732"/>
            <a:chOff x="239011" y="1273175"/>
            <a:chExt cx="8282690" cy="4081732"/>
          </a:xfrm>
        </p:grpSpPr>
        <p:sp>
          <p:nvSpPr>
            <p:cNvPr id="10247" name="Line 3"/>
            <p:cNvSpPr>
              <a:spLocks noChangeShapeType="1"/>
            </p:cNvSpPr>
            <p:nvPr/>
          </p:nvSpPr>
          <p:spPr bwMode="auto">
            <a:xfrm>
              <a:off x="762000" y="1584960"/>
              <a:ext cx="1588" cy="3302000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AutoShape 4"/>
            <p:cNvSpPr>
              <a:spLocks noChangeArrowheads="1"/>
            </p:cNvSpPr>
            <p:nvPr/>
          </p:nvSpPr>
          <p:spPr bwMode="auto">
            <a:xfrm>
              <a:off x="239011" y="1273175"/>
              <a:ext cx="1066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  <a:latin typeface="SJSU Spartan ExtraLight" pitchFamily="2" charset="0"/>
                </a:rPr>
                <a:t>Value ($)</a:t>
              </a:r>
            </a:p>
          </p:txBody>
        </p:sp>
        <p:sp>
          <p:nvSpPr>
            <p:cNvPr id="10251" name="AutoShape 8"/>
            <p:cNvSpPr>
              <a:spLocks noChangeArrowheads="1"/>
            </p:cNvSpPr>
            <p:nvPr/>
          </p:nvSpPr>
          <p:spPr bwMode="auto">
            <a:xfrm>
              <a:off x="4230066" y="5014172"/>
              <a:ext cx="721969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solidFill>
                    <a:srgbClr val="0055A2"/>
                  </a:solidFill>
                  <a:latin typeface="SJSU Spartan ExtraLight" pitchFamily="2" charset="0"/>
                </a:rPr>
                <a:t>Color</a:t>
              </a:r>
              <a:endParaRPr lang="en-US" altLang="x-none" sz="1600" b="1" dirty="0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  <p:grpSp>
          <p:nvGrpSpPr>
            <p:cNvPr id="10253" name="Group 10"/>
            <p:cNvGrpSpPr>
              <a:grpSpLocks/>
            </p:cNvGrpSpPr>
            <p:nvPr/>
          </p:nvGrpSpPr>
          <p:grpSpPr bwMode="auto">
            <a:xfrm>
              <a:off x="752476" y="4592532"/>
              <a:ext cx="7769225" cy="327448"/>
              <a:chOff x="480" y="3338"/>
              <a:chExt cx="4894" cy="238"/>
            </a:xfrm>
          </p:grpSpPr>
          <p:sp>
            <p:nvSpPr>
              <p:cNvPr id="10254" name="Line 11"/>
              <p:cNvSpPr>
                <a:spLocks noChangeShapeType="1"/>
              </p:cNvSpPr>
              <p:nvPr/>
            </p:nvSpPr>
            <p:spPr bwMode="auto">
              <a:xfrm>
                <a:off x="480" y="3338"/>
                <a:ext cx="4847" cy="1"/>
              </a:xfrm>
              <a:prstGeom prst="line">
                <a:avLst/>
              </a:prstGeom>
              <a:noFill/>
              <a:ln w="12600">
                <a:solidFill>
                  <a:srgbClr val="002D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AutoShape 12"/>
              <p:cNvSpPr>
                <a:spLocks noChangeArrowheads="1"/>
              </p:cNvSpPr>
              <p:nvPr/>
            </p:nvSpPr>
            <p:spPr bwMode="auto">
              <a:xfrm>
                <a:off x="3743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rgbClr val="3333CC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10256" name="AutoShape 13"/>
              <p:cNvSpPr>
                <a:spLocks noChangeArrowheads="1"/>
              </p:cNvSpPr>
              <p:nvPr/>
            </p:nvSpPr>
            <p:spPr bwMode="auto">
              <a:xfrm>
                <a:off x="2111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3300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10257" name="AutoShape 14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1631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33CC33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67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Price rises faster than cost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45986-8FAD-4E6A-A5B8-2B686FA479DC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F095-D3CC-4F7D-9940-0C54394F54F8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6151562" y="856880"/>
            <a:ext cx="230214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>
                <a:solidFill>
                  <a:srgbClr val="0055A2"/>
                </a:solidFill>
              </a:rPr>
              <a:t>Differentiation</a:t>
            </a:r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4336469" y="4131310"/>
            <a:ext cx="818727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>
                <a:solidFill>
                  <a:srgbClr val="FF3300"/>
                </a:solidFill>
              </a:rPr>
              <a:t>Cost</a:t>
            </a:r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2322674" y="3472348"/>
            <a:ext cx="90471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00B050"/>
                </a:solidFill>
              </a:rPr>
              <a:t>Price</a:t>
            </a:r>
            <a:endParaRPr lang="en-US" altLang="x-none" sz="2800" dirty="0">
              <a:solidFill>
                <a:srgbClr val="00B050"/>
              </a:solidFill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371601" y="1717040"/>
            <a:ext cx="6704013" cy="3036465"/>
            <a:chOff x="864" y="1248"/>
            <a:chExt cx="4223" cy="220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864" y="1248"/>
              <a:ext cx="1" cy="2207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864" y="3455"/>
              <a:ext cx="4224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508125" y="4820923"/>
            <a:ext cx="6478587" cy="341207"/>
            <a:chOff x="950" y="3504"/>
            <a:chExt cx="4081" cy="24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95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</a:rPr>
                <a:t>1</a:t>
              </a: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437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2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192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3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412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4</a:t>
              </a: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0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5</a:t>
              </a: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87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7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4363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8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4851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9</a:t>
              </a: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3388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6</a:t>
              </a:r>
            </a:p>
          </p:txBody>
        </p: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3312233" y="5057563"/>
            <a:ext cx="254811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Number of product variants</a:t>
            </a: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10800000">
            <a:off x="1450394" y="1573539"/>
            <a:ext cx="6010275" cy="2683814"/>
          </a:xfrm>
          <a:prstGeom prst="roundRect">
            <a:avLst>
              <a:gd name="adj" fmla="val 97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43" name="Freeform 17"/>
          <p:cNvSpPr>
            <a:spLocks noChangeArrowheads="1"/>
          </p:cNvSpPr>
          <p:nvPr/>
        </p:nvSpPr>
        <p:spPr bwMode="auto">
          <a:xfrm>
            <a:off x="1384300" y="1573539"/>
            <a:ext cx="6091238" cy="2697563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7"/>
          <p:cNvSpPr>
            <a:spLocks noChangeArrowheads="1"/>
          </p:cNvSpPr>
          <p:nvPr/>
        </p:nvSpPr>
        <p:spPr bwMode="auto">
          <a:xfrm>
            <a:off x="1369431" y="2922320"/>
            <a:ext cx="6091238" cy="1566940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3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Price / cost leadership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4F7EE-91EB-426D-8F35-F86E486C7BC3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7C6FE-B987-4300-842A-82102C2E1CDD}" type="slidenum">
              <a:rPr lang="en-US" altLang="x-none"/>
              <a:pPr>
                <a:defRPr/>
              </a:pPr>
              <a:t>16</a:t>
            </a:fld>
            <a:endParaRPr lang="en-US" altLang="x-none"/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2153252" y="1386840"/>
            <a:ext cx="2110171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Light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Light" pitchFamily="2" charset="0"/>
              </a:rPr>
              <a:t>red cars</a:t>
            </a:r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4744052" y="1411605"/>
            <a:ext cx="2110171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Light" pitchFamily="2" charset="0"/>
              </a:rPr>
              <a:t>People who prefer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Light" pitchFamily="2" charset="0"/>
              </a:rPr>
              <a:t>blue cars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208337" y="1942787"/>
            <a:ext cx="273854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latin typeface="SJSU Spartan Light" pitchFamily="2" charset="0"/>
              </a:rPr>
              <a:t>Value </a:t>
            </a:r>
            <a:r>
              <a:rPr lang="en-US" altLang="x-none" sz="1600" dirty="0" smtClean="0">
                <a:latin typeface="SJSU Spartan Light" pitchFamily="2" charset="0"/>
              </a:rPr>
              <a:t>with </a:t>
            </a:r>
            <a:r>
              <a:rPr lang="en-US" altLang="x-none" sz="1600" dirty="0">
                <a:latin typeface="SJSU Spartan Light" pitchFamily="2" charset="0"/>
              </a:rPr>
              <a:t>segmentation</a:t>
            </a:r>
          </a:p>
        </p:txBody>
      </p:sp>
      <p:sp>
        <p:nvSpPr>
          <p:cNvPr id="11281" name="Freeform 17"/>
          <p:cNvSpPr>
            <a:spLocks noChangeArrowheads="1"/>
          </p:cNvSpPr>
          <p:nvPr/>
        </p:nvSpPr>
        <p:spPr bwMode="auto">
          <a:xfrm>
            <a:off x="1371600" y="2311399"/>
            <a:ext cx="7088188" cy="2377441"/>
          </a:xfrm>
          <a:custGeom>
            <a:avLst/>
            <a:gdLst>
              <a:gd name="T0" fmla="*/ 0 w 18629"/>
              <a:gd name="T1" fmla="*/ 974588505 h 7525"/>
              <a:gd name="T2" fmla="*/ 80784188 w 18629"/>
              <a:gd name="T3" fmla="*/ 971091321 h 7525"/>
              <a:gd name="T4" fmla="*/ 154908622 w 18629"/>
              <a:gd name="T5" fmla="*/ 967723342 h 7525"/>
              <a:gd name="T6" fmla="*/ 229033056 w 18629"/>
              <a:gd name="T7" fmla="*/ 960858180 h 7525"/>
              <a:gd name="T8" fmla="*/ 309961831 w 18629"/>
              <a:gd name="T9" fmla="*/ 950495834 h 7525"/>
              <a:gd name="T10" fmla="*/ 384086265 w 18629"/>
              <a:gd name="T11" fmla="*/ 933397891 h 7525"/>
              <a:gd name="T12" fmla="*/ 464870072 w 18629"/>
              <a:gd name="T13" fmla="*/ 912802405 h 7525"/>
              <a:gd name="T14" fmla="*/ 538994506 w 18629"/>
              <a:gd name="T15" fmla="*/ 885341756 h 7525"/>
              <a:gd name="T16" fmla="*/ 619923281 w 18629"/>
              <a:gd name="T17" fmla="*/ 844798969 h 7525"/>
              <a:gd name="T18" fmla="*/ 694047715 w 18629"/>
              <a:gd name="T19" fmla="*/ 796872399 h 7525"/>
              <a:gd name="T20" fmla="*/ 768896225 w 18629"/>
              <a:gd name="T21" fmla="*/ 735215864 h 7525"/>
              <a:gd name="T22" fmla="*/ 848956337 w 18629"/>
              <a:gd name="T23" fmla="*/ 659699440 h 7525"/>
              <a:gd name="T24" fmla="*/ 923804467 w 18629"/>
              <a:gd name="T25" fmla="*/ 574598061 h 7525"/>
              <a:gd name="T26" fmla="*/ 1004009545 w 18629"/>
              <a:gd name="T27" fmla="*/ 482112899 h 7525"/>
              <a:gd name="T28" fmla="*/ 1078857675 w 18629"/>
              <a:gd name="T29" fmla="*/ 386130913 h 7525"/>
              <a:gd name="T30" fmla="*/ 1152982109 w 18629"/>
              <a:gd name="T31" fmla="*/ 287298851 h 7525"/>
              <a:gd name="T32" fmla="*/ 1233766297 w 18629"/>
              <a:gd name="T33" fmla="*/ 194684483 h 7525"/>
              <a:gd name="T34" fmla="*/ 1307890731 w 18629"/>
              <a:gd name="T35" fmla="*/ 116447907 h 7525"/>
              <a:gd name="T36" fmla="*/ 1388819506 w 18629"/>
              <a:gd name="T37" fmla="*/ 54791372 h 7525"/>
              <a:gd name="T38" fmla="*/ 1462943940 w 18629"/>
              <a:gd name="T39" fmla="*/ 13600759 h 7525"/>
              <a:gd name="T40" fmla="*/ 1543728128 w 18629"/>
              <a:gd name="T41" fmla="*/ 0 h 7525"/>
              <a:gd name="T42" fmla="*/ 1617852562 w 18629"/>
              <a:gd name="T43" fmla="*/ 13600759 h 7525"/>
              <a:gd name="T44" fmla="*/ 1691976996 w 18629"/>
              <a:gd name="T45" fmla="*/ 54791372 h 7525"/>
              <a:gd name="T46" fmla="*/ 1772905771 w 18629"/>
              <a:gd name="T47" fmla="*/ 116447907 h 7525"/>
              <a:gd name="T48" fmla="*/ 1847030205 w 18629"/>
              <a:gd name="T49" fmla="*/ 194684483 h 7525"/>
              <a:gd name="T50" fmla="*/ 1927814012 w 18629"/>
              <a:gd name="T51" fmla="*/ 287298851 h 7525"/>
              <a:gd name="T52" fmla="*/ 2001938446 w 18629"/>
              <a:gd name="T53" fmla="*/ 386130913 h 7525"/>
              <a:gd name="T54" fmla="*/ 2076786957 w 18629"/>
              <a:gd name="T55" fmla="*/ 482112899 h 7525"/>
              <a:gd name="T56" fmla="*/ 2147483647 w 18629"/>
              <a:gd name="T57" fmla="*/ 574598061 h 7525"/>
              <a:gd name="T58" fmla="*/ 2147483647 w 18629"/>
              <a:gd name="T59" fmla="*/ 659699440 h 7525"/>
              <a:gd name="T60" fmla="*/ 2147483647 w 18629"/>
              <a:gd name="T61" fmla="*/ 735215864 h 7525"/>
              <a:gd name="T62" fmla="*/ 2147483647 w 18629"/>
              <a:gd name="T63" fmla="*/ 796872399 h 7525"/>
              <a:gd name="T64" fmla="*/ 2147483647 w 18629"/>
              <a:gd name="T65" fmla="*/ 844798969 h 7525"/>
              <a:gd name="T66" fmla="*/ 2147483647 w 18629"/>
              <a:gd name="T67" fmla="*/ 885341756 h 7525"/>
              <a:gd name="T68" fmla="*/ 2147483647 w 18629"/>
              <a:gd name="T69" fmla="*/ 912802405 h 7525"/>
              <a:gd name="T70" fmla="*/ 2147483647 w 18629"/>
              <a:gd name="T71" fmla="*/ 933397891 h 75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29" h="7525">
                <a:moveTo>
                  <a:pt x="0" y="7524"/>
                </a:moveTo>
                <a:lnTo>
                  <a:pt x="558" y="7497"/>
                </a:lnTo>
                <a:lnTo>
                  <a:pt x="1070" y="7471"/>
                </a:lnTo>
                <a:lnTo>
                  <a:pt x="1582" y="7418"/>
                </a:lnTo>
                <a:lnTo>
                  <a:pt x="2141" y="7338"/>
                </a:lnTo>
                <a:lnTo>
                  <a:pt x="2653" y="7206"/>
                </a:lnTo>
                <a:lnTo>
                  <a:pt x="3211" y="7047"/>
                </a:lnTo>
                <a:lnTo>
                  <a:pt x="3723" y="6835"/>
                </a:lnTo>
                <a:lnTo>
                  <a:pt x="4282" y="6522"/>
                </a:lnTo>
                <a:lnTo>
                  <a:pt x="4794" y="6152"/>
                </a:lnTo>
                <a:lnTo>
                  <a:pt x="5311" y="5676"/>
                </a:lnTo>
                <a:lnTo>
                  <a:pt x="5864" y="5093"/>
                </a:lnTo>
                <a:lnTo>
                  <a:pt x="6381" y="4436"/>
                </a:lnTo>
                <a:lnTo>
                  <a:pt x="6935" y="3722"/>
                </a:lnTo>
                <a:lnTo>
                  <a:pt x="7452" y="2981"/>
                </a:lnTo>
                <a:lnTo>
                  <a:pt x="7964" y="2218"/>
                </a:lnTo>
                <a:lnTo>
                  <a:pt x="8522" y="1503"/>
                </a:lnTo>
                <a:lnTo>
                  <a:pt x="9034" y="899"/>
                </a:lnTo>
                <a:lnTo>
                  <a:pt x="9593" y="423"/>
                </a:lnTo>
                <a:lnTo>
                  <a:pt x="10105" y="105"/>
                </a:lnTo>
                <a:lnTo>
                  <a:pt x="10663" y="0"/>
                </a:lnTo>
                <a:lnTo>
                  <a:pt x="11175" y="105"/>
                </a:lnTo>
                <a:lnTo>
                  <a:pt x="11687" y="423"/>
                </a:lnTo>
                <a:lnTo>
                  <a:pt x="12246" y="899"/>
                </a:lnTo>
                <a:lnTo>
                  <a:pt x="12758" y="1503"/>
                </a:lnTo>
                <a:lnTo>
                  <a:pt x="13316" y="2218"/>
                </a:lnTo>
                <a:lnTo>
                  <a:pt x="13828" y="2981"/>
                </a:lnTo>
                <a:lnTo>
                  <a:pt x="14345" y="3722"/>
                </a:lnTo>
                <a:lnTo>
                  <a:pt x="14899" y="4436"/>
                </a:lnTo>
                <a:lnTo>
                  <a:pt x="15416" y="5093"/>
                </a:lnTo>
                <a:lnTo>
                  <a:pt x="15969" y="5676"/>
                </a:lnTo>
                <a:lnTo>
                  <a:pt x="16486" y="6152"/>
                </a:lnTo>
                <a:lnTo>
                  <a:pt x="16998" y="6522"/>
                </a:lnTo>
                <a:lnTo>
                  <a:pt x="17557" y="6835"/>
                </a:lnTo>
                <a:lnTo>
                  <a:pt x="18069" y="7047"/>
                </a:lnTo>
                <a:lnTo>
                  <a:pt x="18628" y="7206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Freeform 18"/>
          <p:cNvSpPr>
            <a:spLocks noChangeArrowheads="1"/>
          </p:cNvSpPr>
          <p:nvPr/>
        </p:nvSpPr>
        <p:spPr bwMode="auto">
          <a:xfrm>
            <a:off x="762000" y="2341669"/>
            <a:ext cx="7162800" cy="2347172"/>
          </a:xfrm>
          <a:custGeom>
            <a:avLst/>
            <a:gdLst>
              <a:gd name="T0" fmla="*/ 2147483647 w 18628"/>
              <a:gd name="T1" fmla="*/ 974588505 h 7525"/>
              <a:gd name="T2" fmla="*/ 2147483647 w 18628"/>
              <a:gd name="T3" fmla="*/ 971091321 h 7525"/>
              <a:gd name="T4" fmla="*/ 2147483647 w 18628"/>
              <a:gd name="T5" fmla="*/ 967723342 h 7525"/>
              <a:gd name="T6" fmla="*/ 2147483647 w 18628"/>
              <a:gd name="T7" fmla="*/ 960858180 h 7525"/>
              <a:gd name="T8" fmla="*/ 2147483647 w 18628"/>
              <a:gd name="T9" fmla="*/ 950495834 h 7525"/>
              <a:gd name="T10" fmla="*/ 2147483647 w 18628"/>
              <a:gd name="T11" fmla="*/ 933397891 h 7525"/>
              <a:gd name="T12" fmla="*/ 2147483647 w 18628"/>
              <a:gd name="T13" fmla="*/ 912802405 h 7525"/>
              <a:gd name="T14" fmla="*/ 2147483647 w 18628"/>
              <a:gd name="T15" fmla="*/ 885341756 h 7525"/>
              <a:gd name="T16" fmla="*/ 2121113950 w 18628"/>
              <a:gd name="T17" fmla="*/ 844798969 h 7525"/>
              <a:gd name="T18" fmla="*/ 2045412752 w 18628"/>
              <a:gd name="T19" fmla="*/ 796872399 h 7525"/>
              <a:gd name="T20" fmla="*/ 1968972125 w 18628"/>
              <a:gd name="T21" fmla="*/ 735215864 h 7525"/>
              <a:gd name="T22" fmla="*/ 1887060962 w 18628"/>
              <a:gd name="T23" fmla="*/ 659699440 h 7525"/>
              <a:gd name="T24" fmla="*/ 1810620720 w 18628"/>
              <a:gd name="T25" fmla="*/ 574598061 h 7525"/>
              <a:gd name="T26" fmla="*/ 1728857212 w 18628"/>
              <a:gd name="T27" fmla="*/ 482112899 h 7525"/>
              <a:gd name="T28" fmla="*/ 1652416586 w 18628"/>
              <a:gd name="T29" fmla="*/ 386130913 h 7525"/>
              <a:gd name="T30" fmla="*/ 1576715387 w 18628"/>
              <a:gd name="T31" fmla="*/ 287298851 h 7525"/>
              <a:gd name="T32" fmla="*/ 1494065181 w 18628"/>
              <a:gd name="T33" fmla="*/ 194684483 h 7525"/>
              <a:gd name="T34" fmla="*/ 1418363983 w 18628"/>
              <a:gd name="T35" fmla="*/ 116447907 h 7525"/>
              <a:gd name="T36" fmla="*/ 1335861046 w 18628"/>
              <a:gd name="T37" fmla="*/ 54791372 h 7525"/>
              <a:gd name="T38" fmla="*/ 1260159848 w 18628"/>
              <a:gd name="T39" fmla="*/ 13600759 h 7525"/>
              <a:gd name="T40" fmla="*/ 1177509642 w 18628"/>
              <a:gd name="T41" fmla="*/ 0 h 7525"/>
              <a:gd name="T42" fmla="*/ 1101808443 w 18628"/>
              <a:gd name="T43" fmla="*/ 13600759 h 7525"/>
              <a:gd name="T44" fmla="*/ 1026106860 w 18628"/>
              <a:gd name="T45" fmla="*/ 54791372 h 7525"/>
              <a:gd name="T46" fmla="*/ 943604309 w 18628"/>
              <a:gd name="T47" fmla="*/ 116447907 h 7525"/>
              <a:gd name="T48" fmla="*/ 867903110 w 18628"/>
              <a:gd name="T49" fmla="*/ 194684483 h 7525"/>
              <a:gd name="T50" fmla="*/ 785252904 w 18628"/>
              <a:gd name="T51" fmla="*/ 287298851 h 7525"/>
              <a:gd name="T52" fmla="*/ 709551705 w 18628"/>
              <a:gd name="T53" fmla="*/ 386130913 h 7525"/>
              <a:gd name="T54" fmla="*/ 633111079 w 18628"/>
              <a:gd name="T55" fmla="*/ 482112899 h 7525"/>
              <a:gd name="T56" fmla="*/ 551347571 w 18628"/>
              <a:gd name="T57" fmla="*/ 574598061 h 7525"/>
              <a:gd name="T58" fmla="*/ 474907329 w 18628"/>
              <a:gd name="T59" fmla="*/ 659699440 h 7525"/>
              <a:gd name="T60" fmla="*/ 393143821 w 18628"/>
              <a:gd name="T61" fmla="*/ 735215864 h 7525"/>
              <a:gd name="T62" fmla="*/ 316555539 w 18628"/>
              <a:gd name="T63" fmla="*/ 796872399 h 7525"/>
              <a:gd name="T64" fmla="*/ 240854341 w 18628"/>
              <a:gd name="T65" fmla="*/ 844798969 h 7525"/>
              <a:gd name="T66" fmla="*/ 158351789 w 18628"/>
              <a:gd name="T67" fmla="*/ 885341756 h 7525"/>
              <a:gd name="T68" fmla="*/ 82650591 w 18628"/>
              <a:gd name="T69" fmla="*/ 912802405 h 7525"/>
              <a:gd name="T70" fmla="*/ 0 w 18628"/>
              <a:gd name="T71" fmla="*/ 933397891 h 75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28" h="7525">
                <a:moveTo>
                  <a:pt x="18627" y="7524"/>
                </a:moveTo>
                <a:lnTo>
                  <a:pt x="18069" y="7497"/>
                </a:lnTo>
                <a:lnTo>
                  <a:pt x="17557" y="7471"/>
                </a:lnTo>
                <a:lnTo>
                  <a:pt x="17045" y="7418"/>
                </a:lnTo>
                <a:lnTo>
                  <a:pt x="16487" y="7338"/>
                </a:lnTo>
                <a:lnTo>
                  <a:pt x="15975" y="7206"/>
                </a:lnTo>
                <a:lnTo>
                  <a:pt x="15416" y="7047"/>
                </a:lnTo>
                <a:lnTo>
                  <a:pt x="14904" y="6835"/>
                </a:lnTo>
                <a:lnTo>
                  <a:pt x="14346" y="6522"/>
                </a:lnTo>
                <a:lnTo>
                  <a:pt x="13834" y="6152"/>
                </a:lnTo>
                <a:lnTo>
                  <a:pt x="13317" y="5676"/>
                </a:lnTo>
                <a:lnTo>
                  <a:pt x="12763" y="5093"/>
                </a:lnTo>
                <a:lnTo>
                  <a:pt x="12246" y="4436"/>
                </a:lnTo>
                <a:lnTo>
                  <a:pt x="11693" y="3722"/>
                </a:lnTo>
                <a:lnTo>
                  <a:pt x="11176" y="2981"/>
                </a:lnTo>
                <a:lnTo>
                  <a:pt x="10664" y="2218"/>
                </a:lnTo>
                <a:lnTo>
                  <a:pt x="10105" y="1503"/>
                </a:lnTo>
                <a:lnTo>
                  <a:pt x="9593" y="899"/>
                </a:lnTo>
                <a:lnTo>
                  <a:pt x="9035" y="423"/>
                </a:lnTo>
                <a:lnTo>
                  <a:pt x="8523" y="105"/>
                </a:lnTo>
                <a:lnTo>
                  <a:pt x="7964" y="0"/>
                </a:lnTo>
                <a:lnTo>
                  <a:pt x="7452" y="105"/>
                </a:lnTo>
                <a:lnTo>
                  <a:pt x="6940" y="423"/>
                </a:lnTo>
                <a:lnTo>
                  <a:pt x="6382" y="899"/>
                </a:lnTo>
                <a:lnTo>
                  <a:pt x="5870" y="1503"/>
                </a:lnTo>
                <a:lnTo>
                  <a:pt x="5311" y="2218"/>
                </a:lnTo>
                <a:lnTo>
                  <a:pt x="4799" y="2981"/>
                </a:lnTo>
                <a:lnTo>
                  <a:pt x="4282" y="3722"/>
                </a:lnTo>
                <a:lnTo>
                  <a:pt x="3729" y="4436"/>
                </a:lnTo>
                <a:lnTo>
                  <a:pt x="3212" y="5093"/>
                </a:lnTo>
                <a:lnTo>
                  <a:pt x="2659" y="5676"/>
                </a:lnTo>
                <a:lnTo>
                  <a:pt x="2141" y="6152"/>
                </a:lnTo>
                <a:lnTo>
                  <a:pt x="1629" y="6522"/>
                </a:lnTo>
                <a:lnTo>
                  <a:pt x="1071" y="6835"/>
                </a:lnTo>
                <a:lnTo>
                  <a:pt x="559" y="7047"/>
                </a:lnTo>
                <a:lnTo>
                  <a:pt x="0" y="7206"/>
                </a:lnTo>
              </a:path>
            </a:pathLst>
          </a:custGeom>
          <a:noFill/>
          <a:ln w="28440">
            <a:solidFill>
              <a:srgbClr val="0055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9011" y="1368425"/>
            <a:ext cx="8282690" cy="4081732"/>
            <a:chOff x="239011" y="1273175"/>
            <a:chExt cx="8282690" cy="4081732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762000" y="1584960"/>
              <a:ext cx="1588" cy="3302000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239011" y="1273175"/>
              <a:ext cx="1066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  <a:latin typeface="SJSU Spartan ExtraLight" pitchFamily="2" charset="0"/>
                </a:rPr>
                <a:t>Value ($)</a:t>
              </a: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4230066" y="5014172"/>
              <a:ext cx="721969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solidFill>
                    <a:srgbClr val="0055A2"/>
                  </a:solidFill>
                  <a:latin typeface="SJSU Spartan ExtraLight" pitchFamily="2" charset="0"/>
                </a:rPr>
                <a:t>Color</a:t>
              </a:r>
              <a:endParaRPr lang="en-US" altLang="x-none" sz="1600" b="1" dirty="0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752476" y="4592532"/>
              <a:ext cx="7769225" cy="327448"/>
              <a:chOff x="480" y="3338"/>
              <a:chExt cx="4894" cy="238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480" y="3338"/>
                <a:ext cx="4847" cy="1"/>
              </a:xfrm>
              <a:prstGeom prst="line">
                <a:avLst/>
              </a:prstGeom>
              <a:noFill/>
              <a:ln w="12600">
                <a:solidFill>
                  <a:srgbClr val="002DBE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>
                <a:off x="3743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rgbClr val="3333CC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29" name="AutoShape 13"/>
              <p:cNvSpPr>
                <a:spLocks noChangeArrowheads="1"/>
              </p:cNvSpPr>
              <p:nvPr/>
            </p:nvSpPr>
            <p:spPr bwMode="auto">
              <a:xfrm>
                <a:off x="2111" y="3338"/>
                <a:ext cx="1632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3300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  <p:sp>
            <p:nvSpPr>
              <p:cNvPr id="30" name="AutoShape 14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1631" cy="239"/>
              </a:xfrm>
              <a:prstGeom prst="roundRect">
                <a:avLst>
                  <a:gd name="adj" fmla="val 417"/>
                </a:avLst>
              </a:prstGeom>
              <a:gradFill rotWithShape="0">
                <a:gsLst>
                  <a:gs pos="0">
                    <a:srgbClr val="FF3300"/>
                  </a:gs>
                  <a:gs pos="100000">
                    <a:srgbClr val="33CC33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x-none"/>
              </a:p>
            </p:txBody>
          </p:sp>
        </p:grpSp>
      </p:grp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126454" y="2831888"/>
            <a:ext cx="3081591" cy="340735"/>
          </a:xfrm>
          <a:prstGeom prst="roundRect">
            <a:avLst>
              <a:gd name="adj" fmla="val 468"/>
            </a:avLst>
          </a:prstGeom>
          <a:solidFill>
            <a:schemeClr val="bg1">
              <a:alpha val="67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latin typeface="SJSU Spartan Light" pitchFamily="2" charset="0"/>
              </a:rPr>
              <a:t>Value </a:t>
            </a:r>
            <a:r>
              <a:rPr lang="en-US" altLang="x-none" sz="1600" dirty="0" smtClean="0">
                <a:latin typeface="SJSU Spartan Light" pitchFamily="2" charset="0"/>
              </a:rPr>
              <a:t>without </a:t>
            </a:r>
            <a:r>
              <a:rPr lang="en-US" altLang="x-none" sz="1600" dirty="0">
                <a:latin typeface="SJSU Spartan Light" pitchFamily="2" charset="0"/>
              </a:rPr>
              <a:t>segmentation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28875" y="2311399"/>
            <a:ext cx="4591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28875" y="2797174"/>
            <a:ext cx="4591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47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/>
              <a:t>Costs rise faster than </a:t>
            </a:r>
            <a:r>
              <a:rPr lang="en-US" altLang="x-none" sz="3200" dirty="0" smtClean="0"/>
              <a:t>price 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D76CD-4BE4-4E6D-913F-100F2038CEAF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F095-D3CC-4F7D-9940-0C54394F54F8}" type="slidenum">
              <a:rPr lang="en-US" altLang="x-none"/>
              <a:pPr>
                <a:defRPr/>
              </a:pPr>
              <a:t>17</a:t>
            </a:fld>
            <a:endParaRPr lang="en-US" altLang="x-none"/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4336469" y="4131310"/>
            <a:ext cx="818727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>
                <a:solidFill>
                  <a:srgbClr val="FF3300"/>
                </a:solidFill>
              </a:rPr>
              <a:t>Cost</a:t>
            </a:r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1971755" y="2862229"/>
            <a:ext cx="90471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00B050"/>
                </a:solidFill>
              </a:rPr>
              <a:t>Price</a:t>
            </a:r>
            <a:endParaRPr lang="en-US" altLang="x-none" sz="2800" dirty="0">
              <a:solidFill>
                <a:srgbClr val="00B050"/>
              </a:solidFill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371601" y="1717040"/>
            <a:ext cx="6704013" cy="3036465"/>
            <a:chOff x="864" y="1248"/>
            <a:chExt cx="4223" cy="220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864" y="1248"/>
              <a:ext cx="1" cy="2207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864" y="3455"/>
              <a:ext cx="4224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508125" y="4820923"/>
            <a:ext cx="6478587" cy="341207"/>
            <a:chOff x="950" y="3504"/>
            <a:chExt cx="4081" cy="24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95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</a:rPr>
                <a:t>1</a:t>
              </a: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437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2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192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3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412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4</a:t>
              </a: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0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5</a:t>
              </a: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87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7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4363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8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4851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9</a:t>
              </a: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3388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6</a:t>
              </a:r>
            </a:p>
          </p:txBody>
        </p: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3312233" y="5057563"/>
            <a:ext cx="254811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Number of product variants</a:t>
            </a: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1455136" y="1305644"/>
            <a:ext cx="1688581" cy="956288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>
                <a:solidFill>
                  <a:srgbClr val="0055A2"/>
                </a:solidFill>
              </a:rPr>
              <a:t>Cost </a:t>
            </a:r>
            <a:endParaRPr lang="en-US" altLang="x-none" sz="2800" i="1" dirty="0" smtClean="0">
              <a:solidFill>
                <a:srgbClr val="0055A2"/>
              </a:solidFill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 smtClean="0">
                <a:solidFill>
                  <a:srgbClr val="0055A2"/>
                </a:solidFill>
              </a:rPr>
              <a:t>leadership</a:t>
            </a:r>
            <a:endParaRPr lang="en-US" altLang="x-none" sz="2800" i="1" dirty="0">
              <a:solidFill>
                <a:srgbClr val="0055A2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10800000">
            <a:off x="1450394" y="1573539"/>
            <a:ext cx="6010275" cy="2683814"/>
          </a:xfrm>
          <a:prstGeom prst="roundRect">
            <a:avLst>
              <a:gd name="adj" fmla="val 97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43" name="Freeform 17"/>
          <p:cNvSpPr>
            <a:spLocks noChangeArrowheads="1"/>
          </p:cNvSpPr>
          <p:nvPr/>
        </p:nvSpPr>
        <p:spPr bwMode="auto">
          <a:xfrm>
            <a:off x="1384300" y="1912241"/>
            <a:ext cx="6091238" cy="1560108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7"/>
          <p:cNvSpPr>
            <a:spLocks noChangeArrowheads="1"/>
          </p:cNvSpPr>
          <p:nvPr/>
        </p:nvSpPr>
        <p:spPr bwMode="auto">
          <a:xfrm>
            <a:off x="1369431" y="2286000"/>
            <a:ext cx="6091238" cy="2203260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3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x-none" dirty="0" smtClean="0"/>
              <a:t>Segmented markets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6286-2697-478A-8BE4-600DB1806A80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18</a:t>
            </a:fld>
            <a:endParaRPr lang="en-US"/>
          </a:p>
        </p:txBody>
      </p: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1576389" y="2971801"/>
            <a:ext cx="606425" cy="1978448"/>
            <a:chOff x="993" y="2160"/>
            <a:chExt cx="382" cy="1438"/>
          </a:xfrm>
        </p:grpSpPr>
        <p:sp>
          <p:nvSpPr>
            <p:cNvPr id="15394" name="Line 3"/>
            <p:cNvSpPr>
              <a:spLocks noChangeShapeType="1"/>
            </p:cNvSpPr>
            <p:nvPr/>
          </p:nvSpPr>
          <p:spPr bwMode="auto">
            <a:xfrm>
              <a:off x="993" y="2160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"/>
            <p:cNvSpPr>
              <a:spLocks noChangeShapeType="1"/>
            </p:cNvSpPr>
            <p:nvPr/>
          </p:nvSpPr>
          <p:spPr bwMode="auto">
            <a:xfrm>
              <a:off x="1185" y="2160"/>
              <a:ext cx="1" cy="143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1042989" y="2245361"/>
            <a:ext cx="606425" cy="2704888"/>
            <a:chOff x="657" y="1632"/>
            <a:chExt cx="382" cy="1966"/>
          </a:xfrm>
        </p:grpSpPr>
        <p:sp>
          <p:nvSpPr>
            <p:cNvPr id="15392" name="Line 6"/>
            <p:cNvSpPr>
              <a:spLocks noChangeShapeType="1"/>
            </p:cNvSpPr>
            <p:nvPr/>
          </p:nvSpPr>
          <p:spPr bwMode="auto">
            <a:xfrm>
              <a:off x="657" y="163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7"/>
            <p:cNvSpPr>
              <a:spLocks noChangeShapeType="1"/>
            </p:cNvSpPr>
            <p:nvPr/>
          </p:nvSpPr>
          <p:spPr bwMode="auto">
            <a:xfrm>
              <a:off x="848" y="1632"/>
              <a:ext cx="1" cy="196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2109789" y="3500121"/>
            <a:ext cx="606425" cy="1450128"/>
            <a:chOff x="1329" y="2544"/>
            <a:chExt cx="382" cy="1054"/>
          </a:xfrm>
        </p:grpSpPr>
        <p:sp>
          <p:nvSpPr>
            <p:cNvPr id="15390" name="Line 9"/>
            <p:cNvSpPr>
              <a:spLocks noChangeShapeType="1"/>
            </p:cNvSpPr>
            <p:nvPr/>
          </p:nvSpPr>
          <p:spPr bwMode="auto">
            <a:xfrm>
              <a:off x="1329" y="2544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0"/>
            <p:cNvSpPr>
              <a:spLocks noChangeShapeType="1"/>
            </p:cNvSpPr>
            <p:nvPr/>
          </p:nvSpPr>
          <p:spPr bwMode="auto">
            <a:xfrm>
              <a:off x="1520" y="2544"/>
              <a:ext cx="1" cy="1055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AutoShape 11"/>
          <p:cNvSpPr>
            <a:spLocks noChangeArrowheads="1"/>
          </p:cNvSpPr>
          <p:nvPr/>
        </p:nvSpPr>
        <p:spPr bwMode="auto">
          <a:xfrm>
            <a:off x="1052305" y="1915160"/>
            <a:ext cx="65605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FFFFFF"/>
                </a:solidFill>
              </a:rPr>
              <a:t>Value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2155648" y="3186430"/>
            <a:ext cx="55121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FFFFFF"/>
                </a:solidFill>
              </a:rPr>
              <a:t>Cost</a:t>
            </a:r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>
            <a:off x="1740570" y="257556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FFFFFF"/>
                </a:solidFill>
              </a:rPr>
              <a:t>P</a:t>
            </a:r>
            <a:endParaRPr lang="en-US" altLang="x-none" sz="1600" b="1" dirty="0">
              <a:solidFill>
                <a:srgbClr val="FFFFFF"/>
              </a:solidFill>
            </a:endParaRPr>
          </a:p>
        </p:txBody>
      </p:sp>
      <p:grpSp>
        <p:nvGrpSpPr>
          <p:cNvPr id="15372" name="Group 14"/>
          <p:cNvGrpSpPr>
            <a:grpSpLocks/>
          </p:cNvGrpSpPr>
          <p:nvPr/>
        </p:nvGrpSpPr>
        <p:grpSpPr bwMode="auto">
          <a:xfrm>
            <a:off x="6986589" y="2971801"/>
            <a:ext cx="606425" cy="1978448"/>
            <a:chOff x="4401" y="2160"/>
            <a:chExt cx="382" cy="1438"/>
          </a:xfrm>
        </p:grpSpPr>
        <p:sp>
          <p:nvSpPr>
            <p:cNvPr id="15388" name="Line 15"/>
            <p:cNvSpPr>
              <a:spLocks noChangeShapeType="1"/>
            </p:cNvSpPr>
            <p:nvPr/>
          </p:nvSpPr>
          <p:spPr bwMode="auto">
            <a:xfrm>
              <a:off x="4401" y="2160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6"/>
            <p:cNvSpPr>
              <a:spLocks noChangeShapeType="1"/>
            </p:cNvSpPr>
            <p:nvPr/>
          </p:nvSpPr>
          <p:spPr bwMode="auto">
            <a:xfrm>
              <a:off x="4592" y="2160"/>
              <a:ext cx="1" cy="1439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6453189" y="2245361"/>
            <a:ext cx="606425" cy="2704888"/>
            <a:chOff x="4065" y="1632"/>
            <a:chExt cx="382" cy="1966"/>
          </a:xfrm>
        </p:grpSpPr>
        <p:sp>
          <p:nvSpPr>
            <p:cNvPr id="15386" name="Line 18"/>
            <p:cNvSpPr>
              <a:spLocks noChangeShapeType="1"/>
            </p:cNvSpPr>
            <p:nvPr/>
          </p:nvSpPr>
          <p:spPr bwMode="auto">
            <a:xfrm>
              <a:off x="4065" y="1632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9"/>
            <p:cNvSpPr>
              <a:spLocks noChangeShapeType="1"/>
            </p:cNvSpPr>
            <p:nvPr/>
          </p:nvSpPr>
          <p:spPr bwMode="auto">
            <a:xfrm>
              <a:off x="4256" y="1632"/>
              <a:ext cx="1" cy="1967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20"/>
          <p:cNvGrpSpPr>
            <a:grpSpLocks/>
          </p:cNvGrpSpPr>
          <p:nvPr/>
        </p:nvGrpSpPr>
        <p:grpSpPr bwMode="auto">
          <a:xfrm>
            <a:off x="7519989" y="3500121"/>
            <a:ext cx="606425" cy="1450128"/>
            <a:chOff x="4737" y="2544"/>
            <a:chExt cx="382" cy="1054"/>
          </a:xfrm>
        </p:grpSpPr>
        <p:sp>
          <p:nvSpPr>
            <p:cNvPr id="15384" name="Line 21"/>
            <p:cNvSpPr>
              <a:spLocks noChangeShapeType="1"/>
            </p:cNvSpPr>
            <p:nvPr/>
          </p:nvSpPr>
          <p:spPr bwMode="auto">
            <a:xfrm>
              <a:off x="4737" y="2544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>
              <a:off x="4929" y="2544"/>
              <a:ext cx="1" cy="1055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5" name="AutoShape 23"/>
          <p:cNvSpPr>
            <a:spLocks noChangeArrowheads="1"/>
          </p:cNvSpPr>
          <p:nvPr/>
        </p:nvSpPr>
        <p:spPr bwMode="auto">
          <a:xfrm>
            <a:off x="6462505" y="1915160"/>
            <a:ext cx="65605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FFFFFF"/>
                </a:solidFill>
              </a:rPr>
              <a:t>Value</a:t>
            </a:r>
          </a:p>
        </p:txBody>
      </p:sp>
      <p:sp>
        <p:nvSpPr>
          <p:cNvPr id="15376" name="AutoShape 24"/>
          <p:cNvSpPr>
            <a:spLocks noChangeArrowheads="1"/>
          </p:cNvSpPr>
          <p:nvPr/>
        </p:nvSpPr>
        <p:spPr bwMode="auto">
          <a:xfrm>
            <a:off x="7565847" y="3154787"/>
            <a:ext cx="55121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8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FFFFFF"/>
                </a:solidFill>
              </a:rPr>
              <a:t>Cost</a:t>
            </a:r>
          </a:p>
        </p:txBody>
      </p:sp>
      <p:sp>
        <p:nvSpPr>
          <p:cNvPr id="15377" name="AutoShape 25"/>
          <p:cNvSpPr>
            <a:spLocks noChangeArrowheads="1"/>
          </p:cNvSpPr>
          <p:nvPr/>
        </p:nvSpPr>
        <p:spPr bwMode="auto">
          <a:xfrm>
            <a:off x="7150770" y="257556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8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FFFFFF"/>
                </a:solidFill>
              </a:rPr>
              <a:t>P</a:t>
            </a:r>
            <a:endParaRPr lang="en-US" altLang="x-none" sz="1600" b="1" dirty="0">
              <a:solidFill>
                <a:srgbClr val="FFFFFF"/>
              </a:solidFill>
            </a:endParaRPr>
          </a:p>
        </p:txBody>
      </p:sp>
      <p:sp>
        <p:nvSpPr>
          <p:cNvPr id="15378" name="AutoShape 26"/>
          <p:cNvSpPr>
            <a:spLocks noChangeArrowheads="1"/>
          </p:cNvSpPr>
          <p:nvPr/>
        </p:nvSpPr>
        <p:spPr bwMode="auto">
          <a:xfrm>
            <a:off x="750494" y="1188720"/>
            <a:ext cx="243442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>
                <a:solidFill>
                  <a:srgbClr val="FF3300"/>
                </a:solidFill>
              </a:rPr>
              <a:t>Red car market</a:t>
            </a:r>
          </a:p>
        </p:txBody>
      </p:sp>
      <p:sp>
        <p:nvSpPr>
          <p:cNvPr id="15379" name="AutoShape 27"/>
          <p:cNvSpPr>
            <a:spLocks noChangeArrowheads="1"/>
          </p:cNvSpPr>
          <p:nvPr/>
        </p:nvSpPr>
        <p:spPr bwMode="auto">
          <a:xfrm>
            <a:off x="5834487" y="1188720"/>
            <a:ext cx="2528041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8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 dirty="0">
                <a:solidFill>
                  <a:srgbClr val="0055A2"/>
                </a:solidFill>
              </a:rPr>
              <a:t>Blue car market</a:t>
            </a:r>
          </a:p>
        </p:txBody>
      </p:sp>
      <p:sp>
        <p:nvSpPr>
          <p:cNvPr id="15380" name="AutoShape 28"/>
          <p:cNvSpPr>
            <a:spLocks noChangeArrowheads="1"/>
          </p:cNvSpPr>
          <p:nvPr/>
        </p:nvSpPr>
        <p:spPr bwMode="auto">
          <a:xfrm>
            <a:off x="1324082" y="4975014"/>
            <a:ext cx="964985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>
                <a:solidFill>
                  <a:srgbClr val="FF3300"/>
                </a:solidFill>
              </a:rPr>
              <a:t>Red cars</a:t>
            </a:r>
          </a:p>
        </p:txBody>
      </p:sp>
      <p:sp>
        <p:nvSpPr>
          <p:cNvPr id="15381" name="AutoShape 29"/>
          <p:cNvSpPr>
            <a:spLocks noChangeArrowheads="1"/>
          </p:cNvSpPr>
          <p:nvPr/>
        </p:nvSpPr>
        <p:spPr bwMode="auto">
          <a:xfrm>
            <a:off x="6752580" y="4975014"/>
            <a:ext cx="1022052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8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>
                <a:solidFill>
                  <a:srgbClr val="0055A2"/>
                </a:solidFill>
              </a:rPr>
              <a:t>Blue cars</a:t>
            </a:r>
          </a:p>
        </p:txBody>
      </p:sp>
      <p:sp>
        <p:nvSpPr>
          <p:cNvPr id="15382" name="AutoShape 30"/>
          <p:cNvSpPr>
            <a:spLocks noChangeArrowheads="1"/>
          </p:cNvSpPr>
          <p:nvPr/>
        </p:nvSpPr>
        <p:spPr bwMode="auto">
          <a:xfrm>
            <a:off x="7190397" y="2047240"/>
            <a:ext cx="143229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8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0055A2"/>
                </a:solidFill>
              </a:rPr>
              <a:t>Q/2 </a:t>
            </a:r>
            <a:r>
              <a:rPr lang="en-US" altLang="x-none" sz="2800" dirty="0">
                <a:solidFill>
                  <a:srgbClr val="0055A2"/>
                </a:solidFill>
              </a:rPr>
              <a:t>cars</a:t>
            </a:r>
          </a:p>
        </p:txBody>
      </p:sp>
      <p:sp>
        <p:nvSpPr>
          <p:cNvPr id="15383" name="AutoShape 31"/>
          <p:cNvSpPr>
            <a:spLocks noChangeArrowheads="1"/>
          </p:cNvSpPr>
          <p:nvPr/>
        </p:nvSpPr>
        <p:spPr bwMode="auto">
          <a:xfrm>
            <a:off x="1932597" y="2113280"/>
            <a:ext cx="143229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FF3300"/>
                </a:solidFill>
              </a:rPr>
              <a:t>Q/2 </a:t>
            </a:r>
            <a:r>
              <a:rPr lang="en-US" altLang="x-none" sz="2800" dirty="0">
                <a:solidFill>
                  <a:srgbClr val="FF3300"/>
                </a:solidFill>
              </a:rPr>
              <a:t>cars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5650" y="3001764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Total market for Q cars</a:t>
            </a:r>
          </a:p>
        </p:txBody>
      </p:sp>
    </p:spTree>
    <p:extLst>
      <p:ext uri="{BB962C8B-B14F-4D97-AF65-F5344CB8AC3E}">
        <p14:creationId xmlns:p14="http://schemas.microsoft.com/office/powerpoint/2010/main" val="4150639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66949" y="28575"/>
            <a:ext cx="6877051" cy="60018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x-none" sz="2800" dirty="0" smtClean="0"/>
              <a:t>You can have any </a:t>
            </a:r>
            <a:r>
              <a:rPr lang="en-GB" altLang="x-none" sz="2800" dirty="0" err="1" smtClean="0"/>
              <a:t>color</a:t>
            </a:r>
            <a:r>
              <a:rPr lang="en-GB" altLang="x-none" sz="2800" dirty="0" smtClean="0"/>
              <a:t> you like…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D747-8C2F-496F-921C-1B02008DC5EA}" type="datetime1">
              <a:rPr lang="en-US" smtClean="0"/>
              <a:t>8/21/2018</a:t>
            </a:fld>
            <a:endParaRPr lang="en-US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E8E98-6298-4398-A2CB-ACCA6F7ECF75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grpSp>
        <p:nvGrpSpPr>
          <p:cNvPr id="4" name="Group 3"/>
          <p:cNvGrpSpPr/>
          <p:nvPr/>
        </p:nvGrpSpPr>
        <p:grpSpPr>
          <a:xfrm>
            <a:off x="5826216" y="1350645"/>
            <a:ext cx="2888830" cy="3995882"/>
            <a:chOff x="5826216" y="1350645"/>
            <a:chExt cx="2888830" cy="3995882"/>
          </a:xfrm>
        </p:grpSpPr>
        <p:grpSp>
          <p:nvGrpSpPr>
            <p:cNvPr id="16402" name="Group 26"/>
            <p:cNvGrpSpPr>
              <a:grpSpLocks/>
            </p:cNvGrpSpPr>
            <p:nvPr/>
          </p:nvGrpSpPr>
          <p:grpSpPr bwMode="auto">
            <a:xfrm>
              <a:off x="6986589" y="2971801"/>
              <a:ext cx="606425" cy="1978448"/>
              <a:chOff x="4401" y="2160"/>
              <a:chExt cx="382" cy="1438"/>
            </a:xfrm>
          </p:grpSpPr>
          <p:sp>
            <p:nvSpPr>
              <p:cNvPr id="16424" name="Line 27"/>
              <p:cNvSpPr>
                <a:spLocks noChangeShapeType="1"/>
              </p:cNvSpPr>
              <p:nvPr/>
            </p:nvSpPr>
            <p:spPr bwMode="auto">
              <a:xfrm>
                <a:off x="4401" y="2160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25" name="Line 28"/>
              <p:cNvSpPr>
                <a:spLocks noChangeShapeType="1"/>
              </p:cNvSpPr>
              <p:nvPr/>
            </p:nvSpPr>
            <p:spPr bwMode="auto">
              <a:xfrm>
                <a:off x="4592" y="2160"/>
                <a:ext cx="1" cy="1439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403" name="Group 29"/>
            <p:cNvGrpSpPr>
              <a:grpSpLocks/>
            </p:cNvGrpSpPr>
            <p:nvPr/>
          </p:nvGrpSpPr>
          <p:grpSpPr bwMode="auto">
            <a:xfrm>
              <a:off x="6453189" y="2245361"/>
              <a:ext cx="606425" cy="2704888"/>
              <a:chOff x="4065" y="1632"/>
              <a:chExt cx="382" cy="1966"/>
            </a:xfrm>
          </p:grpSpPr>
          <p:sp>
            <p:nvSpPr>
              <p:cNvPr id="16422" name="Line 30"/>
              <p:cNvSpPr>
                <a:spLocks noChangeShapeType="1"/>
              </p:cNvSpPr>
              <p:nvPr/>
            </p:nvSpPr>
            <p:spPr bwMode="auto">
              <a:xfrm>
                <a:off x="4065" y="1632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23" name="Line 31"/>
              <p:cNvSpPr>
                <a:spLocks noChangeShapeType="1"/>
              </p:cNvSpPr>
              <p:nvPr/>
            </p:nvSpPr>
            <p:spPr bwMode="auto">
              <a:xfrm>
                <a:off x="4256" y="1632"/>
                <a:ext cx="1" cy="1967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404" name="Group 32"/>
            <p:cNvGrpSpPr>
              <a:grpSpLocks/>
            </p:cNvGrpSpPr>
            <p:nvPr/>
          </p:nvGrpSpPr>
          <p:grpSpPr bwMode="auto">
            <a:xfrm>
              <a:off x="7519989" y="3500121"/>
              <a:ext cx="606425" cy="1450128"/>
              <a:chOff x="4737" y="2544"/>
              <a:chExt cx="382" cy="1054"/>
            </a:xfrm>
          </p:grpSpPr>
          <p:sp>
            <p:nvSpPr>
              <p:cNvPr id="16420" name="Line 33"/>
              <p:cNvSpPr>
                <a:spLocks noChangeShapeType="1"/>
              </p:cNvSpPr>
              <p:nvPr/>
            </p:nvSpPr>
            <p:spPr bwMode="auto">
              <a:xfrm>
                <a:off x="4737" y="2544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21" name="Line 34"/>
              <p:cNvSpPr>
                <a:spLocks noChangeShapeType="1"/>
              </p:cNvSpPr>
              <p:nvPr/>
            </p:nvSpPr>
            <p:spPr bwMode="auto">
              <a:xfrm>
                <a:off x="4929" y="2544"/>
                <a:ext cx="1" cy="1055"/>
              </a:xfrm>
              <a:prstGeom prst="line">
                <a:avLst/>
              </a:prstGeom>
              <a:noFill/>
              <a:ln w="2844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sp>
          <p:nvSpPr>
            <p:cNvPr id="16405" name="AutoShape 35"/>
            <p:cNvSpPr>
              <a:spLocks noChangeArrowheads="1"/>
            </p:cNvSpPr>
            <p:nvPr/>
          </p:nvSpPr>
          <p:spPr bwMode="auto">
            <a:xfrm>
              <a:off x="6601254" y="1905635"/>
              <a:ext cx="34045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V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6" name="AutoShape 36"/>
            <p:cNvSpPr>
              <a:spLocks noChangeArrowheads="1"/>
            </p:cNvSpPr>
            <p:nvPr/>
          </p:nvSpPr>
          <p:spPr bwMode="auto">
            <a:xfrm>
              <a:off x="7681648" y="3154787"/>
              <a:ext cx="319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B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C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7" name="AutoShape 37"/>
            <p:cNvSpPr>
              <a:spLocks noChangeArrowheads="1"/>
            </p:cNvSpPr>
            <p:nvPr/>
          </p:nvSpPr>
          <p:spPr bwMode="auto">
            <a:xfrm>
              <a:off x="7146762" y="2575560"/>
              <a:ext cx="298778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B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P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9" name="AutoShape 39"/>
            <p:cNvSpPr>
              <a:spLocks noChangeArrowheads="1"/>
            </p:cNvSpPr>
            <p:nvPr/>
          </p:nvSpPr>
          <p:spPr bwMode="auto">
            <a:xfrm>
              <a:off x="5826216" y="1350645"/>
              <a:ext cx="2544584" cy="463846"/>
            </a:xfrm>
            <a:prstGeom prst="roundRect">
              <a:avLst>
                <a:gd name="adj" fmla="val 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B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2400" b="1" dirty="0">
                  <a:solidFill>
                    <a:srgbClr val="0055A2"/>
                  </a:solidFill>
                  <a:latin typeface="SJSU Spartan ExtraLight" pitchFamily="2" charset="0"/>
                </a:rPr>
                <a:t>Blue car market</a:t>
              </a:r>
            </a:p>
          </p:txBody>
        </p:sp>
        <p:sp>
          <p:nvSpPr>
            <p:cNvPr id="16412" name="AutoShape 42"/>
            <p:cNvSpPr>
              <a:spLocks noChangeArrowheads="1"/>
            </p:cNvSpPr>
            <p:nvPr/>
          </p:nvSpPr>
          <p:spPr bwMode="auto">
            <a:xfrm>
              <a:off x="6663774" y="4975014"/>
              <a:ext cx="1199665" cy="371513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B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dirty="0">
                  <a:solidFill>
                    <a:srgbClr val="0055A2"/>
                  </a:solidFill>
                  <a:latin typeface="SJSU Spartan ExtraLight" pitchFamily="2" charset="0"/>
                </a:rPr>
                <a:t>Blue cars</a:t>
              </a:r>
            </a:p>
          </p:txBody>
        </p:sp>
        <p:sp>
          <p:nvSpPr>
            <p:cNvPr id="16413" name="AutoShape 43"/>
            <p:cNvSpPr>
              <a:spLocks noChangeArrowheads="1"/>
            </p:cNvSpPr>
            <p:nvPr/>
          </p:nvSpPr>
          <p:spPr bwMode="auto">
            <a:xfrm>
              <a:off x="7040892" y="1980565"/>
              <a:ext cx="1674154" cy="525401"/>
            </a:xfrm>
            <a:prstGeom prst="roundRect">
              <a:avLst>
                <a:gd name="adj" fmla="val 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B8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2800" dirty="0" smtClean="0">
                  <a:solidFill>
                    <a:srgbClr val="0055A2"/>
                  </a:solidFill>
                  <a:latin typeface="SJSU Spartan ExtraLight" pitchFamily="2" charset="0"/>
                </a:rPr>
                <a:t>Q/2 </a:t>
              </a:r>
              <a:r>
                <a:rPr lang="en-US" altLang="x-none" sz="2800" dirty="0">
                  <a:solidFill>
                    <a:srgbClr val="0055A2"/>
                  </a:solidFill>
                  <a:latin typeface="SJSU Spartan ExtraLight" pitchFamily="2" charset="0"/>
                </a:rPr>
                <a:t>cars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2673" y="1360170"/>
            <a:ext cx="2555187" cy="3986357"/>
            <a:chOff x="722673" y="1360170"/>
            <a:chExt cx="2555187" cy="3986357"/>
          </a:xfrm>
        </p:grpSpPr>
        <p:grpSp>
          <p:nvGrpSpPr>
            <p:cNvPr id="16390" name="Group 2"/>
            <p:cNvGrpSpPr>
              <a:grpSpLocks/>
            </p:cNvGrpSpPr>
            <p:nvPr/>
          </p:nvGrpSpPr>
          <p:grpSpPr bwMode="auto">
            <a:xfrm>
              <a:off x="1576389" y="2971801"/>
              <a:ext cx="606425" cy="1978448"/>
              <a:chOff x="993" y="2160"/>
              <a:chExt cx="382" cy="1438"/>
            </a:xfrm>
          </p:grpSpPr>
          <p:sp>
            <p:nvSpPr>
              <p:cNvPr id="16436" name="Line 3"/>
              <p:cNvSpPr>
                <a:spLocks noChangeShapeType="1"/>
              </p:cNvSpPr>
              <p:nvPr/>
            </p:nvSpPr>
            <p:spPr bwMode="auto">
              <a:xfrm>
                <a:off x="993" y="2160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37" name="Line 4"/>
              <p:cNvSpPr>
                <a:spLocks noChangeShapeType="1"/>
              </p:cNvSpPr>
              <p:nvPr/>
            </p:nvSpPr>
            <p:spPr bwMode="auto">
              <a:xfrm>
                <a:off x="1185" y="2160"/>
                <a:ext cx="1" cy="1439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391" name="Group 5"/>
            <p:cNvGrpSpPr>
              <a:grpSpLocks/>
            </p:cNvGrpSpPr>
            <p:nvPr/>
          </p:nvGrpSpPr>
          <p:grpSpPr bwMode="auto">
            <a:xfrm>
              <a:off x="1042989" y="2245361"/>
              <a:ext cx="606425" cy="2704888"/>
              <a:chOff x="657" y="1632"/>
              <a:chExt cx="382" cy="1966"/>
            </a:xfrm>
          </p:grpSpPr>
          <p:sp>
            <p:nvSpPr>
              <p:cNvPr id="16434" name="Line 6"/>
              <p:cNvSpPr>
                <a:spLocks noChangeShapeType="1"/>
              </p:cNvSpPr>
              <p:nvPr/>
            </p:nvSpPr>
            <p:spPr bwMode="auto">
              <a:xfrm>
                <a:off x="657" y="1632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35" name="Line 7"/>
              <p:cNvSpPr>
                <a:spLocks noChangeShapeType="1"/>
              </p:cNvSpPr>
              <p:nvPr/>
            </p:nvSpPr>
            <p:spPr bwMode="auto">
              <a:xfrm>
                <a:off x="848" y="1632"/>
                <a:ext cx="1" cy="1967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2109789" y="3500121"/>
              <a:ext cx="606425" cy="1450128"/>
              <a:chOff x="1329" y="2544"/>
              <a:chExt cx="382" cy="1054"/>
            </a:xfrm>
          </p:grpSpPr>
          <p:sp>
            <p:nvSpPr>
              <p:cNvPr id="16432" name="Line 9"/>
              <p:cNvSpPr>
                <a:spLocks noChangeShapeType="1"/>
              </p:cNvSpPr>
              <p:nvPr/>
            </p:nvSpPr>
            <p:spPr bwMode="auto">
              <a:xfrm>
                <a:off x="1329" y="2544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33" name="Line 10"/>
              <p:cNvSpPr>
                <a:spLocks noChangeShapeType="1"/>
              </p:cNvSpPr>
              <p:nvPr/>
            </p:nvSpPr>
            <p:spPr bwMode="auto">
              <a:xfrm>
                <a:off x="1520" y="2544"/>
                <a:ext cx="1" cy="1055"/>
              </a:xfrm>
              <a:prstGeom prst="line">
                <a:avLst/>
              </a:prstGeom>
              <a:noFill/>
              <a:ln w="2844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sp>
          <p:nvSpPr>
            <p:cNvPr id="16393" name="AutoShape 11"/>
            <p:cNvSpPr>
              <a:spLocks noChangeArrowheads="1"/>
            </p:cNvSpPr>
            <p:nvPr/>
          </p:nvSpPr>
          <p:spPr bwMode="auto">
            <a:xfrm>
              <a:off x="1181529" y="1896110"/>
              <a:ext cx="34045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V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394" name="AutoShape 12"/>
            <p:cNvSpPr>
              <a:spLocks noChangeArrowheads="1"/>
            </p:cNvSpPr>
            <p:nvPr/>
          </p:nvSpPr>
          <p:spPr bwMode="auto">
            <a:xfrm>
              <a:off x="2252398" y="3157855"/>
              <a:ext cx="319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C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395" name="AutoShape 13"/>
            <p:cNvSpPr>
              <a:spLocks noChangeArrowheads="1"/>
            </p:cNvSpPr>
            <p:nvPr/>
          </p:nvSpPr>
          <p:spPr bwMode="auto">
            <a:xfrm>
              <a:off x="1736562" y="2575560"/>
              <a:ext cx="298778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P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8" name="AutoShape 38"/>
            <p:cNvSpPr>
              <a:spLocks noChangeArrowheads="1"/>
            </p:cNvSpPr>
            <p:nvPr/>
          </p:nvSpPr>
          <p:spPr bwMode="auto">
            <a:xfrm>
              <a:off x="722673" y="1360170"/>
              <a:ext cx="2488480" cy="463846"/>
            </a:xfrm>
            <a:prstGeom prst="roundRect">
              <a:avLst>
                <a:gd name="adj" fmla="val 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2400" b="1" dirty="0">
                  <a:solidFill>
                    <a:srgbClr val="FF3300"/>
                  </a:solidFill>
                  <a:latin typeface="SJSU Spartan ExtraLight" pitchFamily="2" charset="0"/>
                </a:rPr>
                <a:t>Red car market</a:t>
              </a:r>
            </a:p>
          </p:txBody>
        </p:sp>
        <p:sp>
          <p:nvSpPr>
            <p:cNvPr id="16410" name="AutoShape 40"/>
            <p:cNvSpPr>
              <a:spLocks noChangeArrowheads="1"/>
            </p:cNvSpPr>
            <p:nvPr/>
          </p:nvSpPr>
          <p:spPr bwMode="auto">
            <a:xfrm>
              <a:off x="1229194" y="4975014"/>
              <a:ext cx="1153178" cy="371513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>
                  <a:solidFill>
                    <a:srgbClr val="FF3300"/>
                  </a:solidFill>
                  <a:latin typeface="SJSU Spartan ExtraLight" pitchFamily="2" charset="0"/>
                </a:rPr>
                <a:t>Red cars</a:t>
              </a:r>
            </a:p>
          </p:txBody>
        </p:sp>
        <p:sp>
          <p:nvSpPr>
            <p:cNvPr id="16414" name="AutoShape 44"/>
            <p:cNvSpPr>
              <a:spLocks noChangeArrowheads="1"/>
            </p:cNvSpPr>
            <p:nvPr/>
          </p:nvSpPr>
          <p:spPr bwMode="auto">
            <a:xfrm>
              <a:off x="1603706" y="1998980"/>
              <a:ext cx="1674154" cy="525401"/>
            </a:xfrm>
            <a:prstGeom prst="roundRect">
              <a:avLst>
                <a:gd name="adj" fmla="val 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2800" dirty="0" smtClean="0">
                  <a:solidFill>
                    <a:srgbClr val="FF3300"/>
                  </a:solidFill>
                  <a:latin typeface="SJSU Spartan ExtraLight" pitchFamily="2" charset="0"/>
                </a:rPr>
                <a:t>Q/2 </a:t>
              </a:r>
              <a:r>
                <a:rPr lang="en-US" altLang="x-none" sz="2800" dirty="0">
                  <a:solidFill>
                    <a:srgbClr val="FF3300"/>
                  </a:solidFill>
                  <a:latin typeface="SJSU Spartan ExtraLight" pitchFamily="2" charset="0"/>
                </a:rPr>
                <a:t>cars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48089" y="1555115"/>
            <a:ext cx="1879480" cy="3791412"/>
            <a:chOff x="3633789" y="1555115"/>
            <a:chExt cx="1879480" cy="3791412"/>
          </a:xfrm>
        </p:grpSpPr>
        <p:grpSp>
          <p:nvGrpSpPr>
            <p:cNvPr id="16396" name="Group 14"/>
            <p:cNvGrpSpPr>
              <a:grpSpLocks/>
            </p:cNvGrpSpPr>
            <p:nvPr/>
          </p:nvGrpSpPr>
          <p:grpSpPr bwMode="auto">
            <a:xfrm>
              <a:off x="4167189" y="3566161"/>
              <a:ext cx="606425" cy="1384088"/>
              <a:chOff x="2625" y="2592"/>
              <a:chExt cx="382" cy="1006"/>
            </a:xfrm>
          </p:grpSpPr>
          <p:sp>
            <p:nvSpPr>
              <p:cNvPr id="16430" name="Line 15"/>
              <p:cNvSpPr>
                <a:spLocks noChangeShapeType="1"/>
              </p:cNvSpPr>
              <p:nvPr/>
            </p:nvSpPr>
            <p:spPr bwMode="auto">
              <a:xfrm>
                <a:off x="2625" y="2592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31" name="Line 16"/>
              <p:cNvSpPr>
                <a:spLocks noChangeShapeType="1"/>
              </p:cNvSpPr>
              <p:nvPr/>
            </p:nvSpPr>
            <p:spPr bwMode="auto">
              <a:xfrm>
                <a:off x="2816" y="2592"/>
                <a:ext cx="1" cy="1007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397" name="Group 17"/>
            <p:cNvGrpSpPr>
              <a:grpSpLocks/>
            </p:cNvGrpSpPr>
            <p:nvPr/>
          </p:nvGrpSpPr>
          <p:grpSpPr bwMode="auto">
            <a:xfrm>
              <a:off x="3633789" y="3037841"/>
              <a:ext cx="606425" cy="1912408"/>
              <a:chOff x="2289" y="2208"/>
              <a:chExt cx="382" cy="1390"/>
            </a:xfrm>
          </p:grpSpPr>
          <p:sp>
            <p:nvSpPr>
              <p:cNvPr id="16428" name="Line 18"/>
              <p:cNvSpPr>
                <a:spLocks noChangeShapeType="1"/>
              </p:cNvSpPr>
              <p:nvPr/>
            </p:nvSpPr>
            <p:spPr bwMode="auto">
              <a:xfrm>
                <a:off x="2289" y="2208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29" name="Line 19"/>
              <p:cNvSpPr>
                <a:spLocks noChangeShapeType="1"/>
              </p:cNvSpPr>
              <p:nvPr/>
            </p:nvSpPr>
            <p:spPr bwMode="auto">
              <a:xfrm>
                <a:off x="2481" y="2208"/>
                <a:ext cx="1" cy="1391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grpSp>
          <p:nvGrpSpPr>
            <p:cNvPr id="16398" name="Group 20"/>
            <p:cNvGrpSpPr>
              <a:grpSpLocks/>
            </p:cNvGrpSpPr>
            <p:nvPr/>
          </p:nvGrpSpPr>
          <p:grpSpPr bwMode="auto">
            <a:xfrm>
              <a:off x="4700589" y="4028441"/>
              <a:ext cx="606425" cy="921808"/>
              <a:chOff x="2961" y="2928"/>
              <a:chExt cx="382" cy="670"/>
            </a:xfrm>
          </p:grpSpPr>
          <p:sp>
            <p:nvSpPr>
              <p:cNvPr id="16426" name="Line 21"/>
              <p:cNvSpPr>
                <a:spLocks noChangeShapeType="1"/>
              </p:cNvSpPr>
              <p:nvPr/>
            </p:nvSpPr>
            <p:spPr bwMode="auto">
              <a:xfrm>
                <a:off x="2961" y="2928"/>
                <a:ext cx="383" cy="1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  <p:sp>
            <p:nvSpPr>
              <p:cNvPr id="16427" name="Line 22"/>
              <p:cNvSpPr>
                <a:spLocks noChangeShapeType="1"/>
              </p:cNvSpPr>
              <p:nvPr/>
            </p:nvSpPr>
            <p:spPr bwMode="auto">
              <a:xfrm>
                <a:off x="3152" y="2928"/>
                <a:ext cx="1" cy="671"/>
              </a:xfrm>
              <a:prstGeom prst="line">
                <a:avLst/>
              </a:prstGeom>
              <a:noFill/>
              <a:ln w="28440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SJSU Spartan ExtraLight" pitchFamily="2" charset="0"/>
                </a:endParaRPr>
              </a:p>
            </p:txBody>
          </p:sp>
        </p:grpSp>
        <p:sp>
          <p:nvSpPr>
            <p:cNvPr id="16399" name="AutoShape 23"/>
            <p:cNvSpPr>
              <a:spLocks noChangeArrowheads="1"/>
            </p:cNvSpPr>
            <p:nvPr/>
          </p:nvSpPr>
          <p:spPr bwMode="auto">
            <a:xfrm>
              <a:off x="3788204" y="2707005"/>
              <a:ext cx="34045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V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0" name="AutoShape 24"/>
            <p:cNvSpPr>
              <a:spLocks noChangeArrowheads="1"/>
            </p:cNvSpPr>
            <p:nvPr/>
          </p:nvSpPr>
          <p:spPr bwMode="auto">
            <a:xfrm>
              <a:off x="4844786" y="3679190"/>
              <a:ext cx="319616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C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01" name="AutoShape 25"/>
            <p:cNvSpPr>
              <a:spLocks noChangeArrowheads="1"/>
            </p:cNvSpPr>
            <p:nvPr/>
          </p:nvSpPr>
          <p:spPr bwMode="auto">
            <a:xfrm>
              <a:off x="4327362" y="3235960"/>
              <a:ext cx="298778" cy="34073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 smtClean="0">
                  <a:latin typeface="SJSU Spartan ExtraLight" pitchFamily="2" charset="0"/>
                </a:rPr>
                <a:t>P</a:t>
              </a:r>
              <a:endParaRPr lang="en-US" altLang="x-none" sz="1600" b="1" dirty="0">
                <a:latin typeface="SJSU Spartan ExtraLight" pitchFamily="2" charset="0"/>
              </a:endParaRPr>
            </a:p>
          </p:txBody>
        </p:sp>
        <p:sp>
          <p:nvSpPr>
            <p:cNvPr id="16411" name="AutoShape 41"/>
            <p:cNvSpPr>
              <a:spLocks noChangeArrowheads="1"/>
            </p:cNvSpPr>
            <p:nvPr/>
          </p:nvSpPr>
          <p:spPr bwMode="auto">
            <a:xfrm>
              <a:off x="3795834" y="4975014"/>
              <a:ext cx="1717435" cy="371513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>
                  <a:solidFill>
                    <a:srgbClr val="CC00CC"/>
                  </a:solidFill>
                  <a:latin typeface="SJSU Spartan ExtraLight" pitchFamily="2" charset="0"/>
                </a:rPr>
                <a:t>Magenta cars</a:t>
              </a:r>
            </a:p>
          </p:txBody>
        </p:sp>
        <p:sp>
          <p:nvSpPr>
            <p:cNvPr id="16415" name="AutoShape 45"/>
            <p:cNvSpPr>
              <a:spLocks noChangeArrowheads="1"/>
            </p:cNvSpPr>
            <p:nvPr/>
          </p:nvSpPr>
          <p:spPr bwMode="auto">
            <a:xfrm>
              <a:off x="4179070" y="2766622"/>
              <a:ext cx="1307067" cy="525401"/>
            </a:xfrm>
            <a:prstGeom prst="roundRect">
              <a:avLst>
                <a:gd name="adj" fmla="val 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2800" i="1" dirty="0" smtClean="0">
                  <a:solidFill>
                    <a:srgbClr val="CC00CC"/>
                  </a:solidFill>
                  <a:latin typeface="SJSU Spartan ExtraLight" pitchFamily="2" charset="0"/>
                </a:rPr>
                <a:t>Q </a:t>
              </a:r>
              <a:r>
                <a:rPr lang="en-US" altLang="x-none" sz="2800" i="1" dirty="0">
                  <a:solidFill>
                    <a:srgbClr val="CC00CC"/>
                  </a:solidFill>
                  <a:latin typeface="SJSU Spartan ExtraLight" pitchFamily="2" charset="0"/>
                </a:rPr>
                <a:t>cars</a:t>
              </a:r>
            </a:p>
          </p:txBody>
        </p:sp>
        <p:sp>
          <p:nvSpPr>
            <p:cNvPr id="16417" name="AutoShape 49"/>
            <p:cNvSpPr>
              <a:spLocks noChangeArrowheads="1"/>
            </p:cNvSpPr>
            <p:nvPr/>
          </p:nvSpPr>
          <p:spPr bwMode="auto">
            <a:xfrm>
              <a:off x="3952537" y="1555115"/>
              <a:ext cx="1319890" cy="710067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4000" b="1" i="1" dirty="0">
                  <a:solidFill>
                    <a:srgbClr val="CC00CC"/>
                  </a:solidFill>
                  <a:latin typeface="SJSU Spartan ExtraLight" pitchFamily="2" charset="0"/>
                </a:rPr>
                <a:t>OR…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25748" y="689517"/>
            <a:ext cx="432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SJSU Spartan Regular" pitchFamily="2" charset="0"/>
              </a:rPr>
              <a:t>…as long as its magenta</a:t>
            </a:r>
          </a:p>
        </p:txBody>
      </p:sp>
    </p:spTree>
    <p:extLst>
      <p:ext uri="{BB962C8B-B14F-4D97-AF65-F5344CB8AC3E}">
        <p14:creationId xmlns:p14="http://schemas.microsoft.com/office/powerpoint/2010/main" val="3905829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 maximization and price discrimination</a:t>
            </a:r>
          </a:p>
          <a:p>
            <a:r>
              <a:rPr lang="en-US" dirty="0" smtClean="0"/>
              <a:t>Market segmentation or cost leadership?</a:t>
            </a:r>
          </a:p>
          <a:p>
            <a:r>
              <a:rPr lang="en-US" dirty="0" smtClean="0"/>
              <a:t>Stuck in the Middle?</a:t>
            </a:r>
          </a:p>
          <a:p>
            <a:r>
              <a:rPr lang="en-US" dirty="0" smtClean="0"/>
              <a:t>Entering competitor’s segments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065-DEED-4DD9-ADED-766C864322CE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/>
              <a:t>Costs rise faster than </a:t>
            </a:r>
            <a:r>
              <a:rPr lang="en-US" altLang="x-none" sz="3200" dirty="0" smtClean="0"/>
              <a:t>price 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C8139-A1CD-45A5-9619-C5D8CABE34EC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F095-D3CC-4F7D-9940-0C54394F54F8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7986712" y="1573539"/>
            <a:ext cx="818727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>
                <a:solidFill>
                  <a:srgbClr val="FF3300"/>
                </a:solidFill>
              </a:rPr>
              <a:t>Cost</a:t>
            </a:r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7961051" y="794574"/>
            <a:ext cx="90471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00B050"/>
                </a:solidFill>
              </a:rPr>
              <a:t>Price</a:t>
            </a:r>
            <a:endParaRPr lang="en-US" altLang="x-none" sz="2800" dirty="0">
              <a:solidFill>
                <a:srgbClr val="00B050"/>
              </a:solidFill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371601" y="1717040"/>
            <a:ext cx="6704013" cy="3036465"/>
            <a:chOff x="864" y="1248"/>
            <a:chExt cx="4223" cy="220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864" y="1248"/>
              <a:ext cx="1" cy="2207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864" y="3455"/>
              <a:ext cx="4224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508125" y="4820923"/>
            <a:ext cx="6478587" cy="341207"/>
            <a:chOff x="950" y="3504"/>
            <a:chExt cx="4081" cy="24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95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</a:rPr>
                <a:t>1</a:t>
              </a: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437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2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192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3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412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4</a:t>
              </a: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0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5</a:t>
              </a: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87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7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4363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8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4851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9</a:t>
              </a: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3388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6</a:t>
              </a:r>
            </a:p>
          </p:txBody>
        </p: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3312233" y="5057563"/>
            <a:ext cx="254811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Number of product variants</a:t>
            </a: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10800000">
            <a:off x="1450394" y="1573539"/>
            <a:ext cx="6010275" cy="2683814"/>
          </a:xfrm>
          <a:prstGeom prst="roundRect">
            <a:avLst>
              <a:gd name="adj" fmla="val 97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43" name="Freeform 17"/>
          <p:cNvSpPr>
            <a:spLocks noChangeArrowheads="1"/>
          </p:cNvSpPr>
          <p:nvPr/>
        </p:nvSpPr>
        <p:spPr bwMode="auto">
          <a:xfrm>
            <a:off x="1384299" y="1057275"/>
            <a:ext cx="6459537" cy="2906443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84299" y="1783788"/>
            <a:ext cx="6459537" cy="2473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3684587" y="2304768"/>
            <a:ext cx="1979613" cy="1861008"/>
          </a:xfrm>
          <a:custGeom>
            <a:avLst/>
            <a:gdLst>
              <a:gd name="T0" fmla="*/ 90714574 w 21600"/>
              <a:gd name="T1" fmla="*/ 0 h 21600"/>
              <a:gd name="T2" fmla="*/ 26567598 w 21600"/>
              <a:gd name="T3" fmla="*/ 24602634 h 21600"/>
              <a:gd name="T4" fmla="*/ 0 w 21600"/>
              <a:gd name="T5" fmla="*/ 84005208 h 21600"/>
              <a:gd name="T6" fmla="*/ 26567598 w 21600"/>
              <a:gd name="T7" fmla="*/ 143407783 h 21600"/>
              <a:gd name="T8" fmla="*/ 90714574 w 21600"/>
              <a:gd name="T9" fmla="*/ 168010417 h 21600"/>
              <a:gd name="T10" fmla="*/ 154861459 w 21600"/>
              <a:gd name="T11" fmla="*/ 143407783 h 21600"/>
              <a:gd name="T12" fmla="*/ 181429057 w 21600"/>
              <a:gd name="T13" fmla="*/ 84005208 h 21600"/>
              <a:gd name="T14" fmla="*/ 154861459 w 21600"/>
              <a:gd name="T15" fmla="*/ 246026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590800" y="2499173"/>
            <a:ext cx="4494213" cy="132630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x-none" sz="1600" b="1" dirty="0">
                <a:solidFill>
                  <a:schemeClr val="tx1"/>
                </a:solidFill>
              </a:rPr>
              <a:t>Not enough scale to generate low costs</a:t>
            </a:r>
          </a:p>
          <a:p>
            <a:pPr eaLnBrk="1" hangingPunct="1"/>
            <a:endParaRPr lang="en-US" altLang="x-none" sz="1600" b="1" dirty="0">
              <a:solidFill>
                <a:schemeClr val="tx1"/>
              </a:solidFill>
            </a:endParaRPr>
          </a:p>
          <a:p>
            <a:pPr eaLnBrk="1" hangingPunct="1"/>
            <a:endParaRPr lang="en-US" altLang="x-none" sz="16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600" b="1" dirty="0">
                <a:solidFill>
                  <a:schemeClr val="tx1"/>
                </a:solidFill>
              </a:rPr>
              <a:t>Not enough variety to meet customer needs, create value</a:t>
            </a: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2441576" y="1475105"/>
            <a:ext cx="411232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3600" i="1" dirty="0">
                <a:cs typeface="Lucida Sans Unicode" pitchFamily="34" charset="0"/>
              </a:rPr>
              <a:t>“Stuck in the middle”</a:t>
            </a:r>
          </a:p>
        </p:txBody>
      </p:sp>
    </p:spTree>
    <p:extLst>
      <p:ext uri="{BB962C8B-B14F-4D97-AF65-F5344CB8AC3E}">
        <p14:creationId xmlns:p14="http://schemas.microsoft.com/office/powerpoint/2010/main" val="3606303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66949" y="28575"/>
            <a:ext cx="6877051" cy="60018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Increasing </a:t>
            </a:r>
            <a:r>
              <a:rPr lang="en-US" altLang="x-none" dirty="0" err="1" smtClean="0"/>
              <a:t>flexibiltiy</a:t>
            </a:r>
            <a:endParaRPr lang="en-US" altLang="x-none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/>
              <a:t>Building two models meant either having sufficient volume for a dedicated line or changing the dies on a single line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 smtClean="0"/>
              <a:t>In the 1980s, it took Ford, Chrysler or GM 8 hours to change a body stamping die.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800" dirty="0" smtClean="0"/>
              <a:t>Toyota saw that the obstacle to greater variety (increasing costs) could be reduced if die changing times were cut: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to 10 minutes (Ten Minutes Exchange of Dies)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and later to a single minute (SMED)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9F7D1-9C10-41D7-9F46-F9FE87539A01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A32DA-1572-4845-AEBC-3B1F999BEEEC}" type="slidenum">
              <a:rPr lang="en-US" altLang="x-none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5746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Other Advances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Computer aided design (CAD) and computer aided manufacturing (CAM)</a:t>
            </a:r>
          </a:p>
          <a:p>
            <a:pPr marL="341313" indent="-341313" eaLnBrk="1" hangingPunct="1"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Robots can switch effortlessly from one model to another</a:t>
            </a:r>
          </a:p>
          <a:p>
            <a:pPr marL="341313" indent="-341313" eaLnBrk="1" hangingPunct="1"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Shared 'platform' (common components, chassis / drive train: Trucks == SUV</a:t>
            </a:r>
          </a:p>
          <a:p>
            <a:pPr marL="341313" indent="-341313" eaLnBrk="1" hangingPunct="1"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dirty="0" smtClean="0"/>
              <a:t>While the initial investment may be large, once made variety is ‘costless’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65235-1CBC-4D0E-8FC8-2F3F1652552A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3FE4D-D327-4F0B-890A-1A0E4F5E5E9F}" type="slidenum">
              <a:rPr lang="en-US" altLang="x-none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85139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Flexible manufacturing…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1CE28-F6FB-410E-BD6C-DCD97127B932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F095-D3CC-4F7D-9940-0C54394F54F8}" type="slidenum">
              <a:rPr lang="en-US" altLang="x-none"/>
              <a:pPr>
                <a:defRPr/>
              </a:pPr>
              <a:t>23</a:t>
            </a:fld>
            <a:endParaRPr lang="en-US" altLang="x-none"/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1971755" y="2862229"/>
            <a:ext cx="90471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00B050"/>
                </a:solidFill>
              </a:rPr>
              <a:t>Price</a:t>
            </a:r>
            <a:endParaRPr lang="en-US" altLang="x-none" sz="2800" dirty="0">
              <a:solidFill>
                <a:srgbClr val="00B050"/>
              </a:solidFill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371601" y="1717040"/>
            <a:ext cx="6704013" cy="3036465"/>
            <a:chOff x="864" y="1248"/>
            <a:chExt cx="4223" cy="2207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864" y="1248"/>
              <a:ext cx="1" cy="2207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864" y="3455"/>
              <a:ext cx="4224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508125" y="4820923"/>
            <a:ext cx="6478587" cy="341207"/>
            <a:chOff x="950" y="3504"/>
            <a:chExt cx="4081" cy="24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95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 dirty="0">
                  <a:solidFill>
                    <a:srgbClr val="0055A2"/>
                  </a:solidFill>
                </a:rPr>
                <a:t>1</a:t>
              </a: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437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2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192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3</a:t>
              </a: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412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4</a:t>
              </a: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00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5</a:t>
              </a: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875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7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4363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8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4851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9</a:t>
              </a: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3388" y="3504"/>
              <a:ext cx="180" cy="248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x-none" sz="1600" b="1">
                  <a:solidFill>
                    <a:srgbClr val="0055A2"/>
                  </a:solidFill>
                </a:rPr>
                <a:t>6</a:t>
              </a:r>
            </a:p>
          </p:txBody>
        </p: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3746327" y="5150228"/>
            <a:ext cx="254811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</a:rPr>
              <a:t>Number of product variants</a:t>
            </a: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1455136" y="1305644"/>
            <a:ext cx="1688581" cy="956288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>
                <a:solidFill>
                  <a:srgbClr val="0055A2"/>
                </a:solidFill>
              </a:rPr>
              <a:t>Cost </a:t>
            </a:r>
            <a:endParaRPr lang="en-US" altLang="x-none" sz="2800" i="1" dirty="0" smtClean="0">
              <a:solidFill>
                <a:srgbClr val="0055A2"/>
              </a:solidFill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 smtClean="0">
                <a:solidFill>
                  <a:srgbClr val="0055A2"/>
                </a:solidFill>
              </a:rPr>
              <a:t>leadership</a:t>
            </a:r>
            <a:endParaRPr lang="en-US" altLang="x-none" sz="2800" i="1" dirty="0">
              <a:solidFill>
                <a:srgbClr val="0055A2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10800000">
            <a:off x="1450394" y="1573539"/>
            <a:ext cx="6010275" cy="2683814"/>
          </a:xfrm>
          <a:prstGeom prst="roundRect">
            <a:avLst>
              <a:gd name="adj" fmla="val 97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43" name="Freeform 17"/>
          <p:cNvSpPr>
            <a:spLocks noChangeArrowheads="1"/>
          </p:cNvSpPr>
          <p:nvPr/>
        </p:nvSpPr>
        <p:spPr bwMode="auto">
          <a:xfrm>
            <a:off x="1384300" y="1912241"/>
            <a:ext cx="6091238" cy="1560108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7"/>
          <p:cNvSpPr>
            <a:spLocks noChangeArrowheads="1"/>
          </p:cNvSpPr>
          <p:nvPr/>
        </p:nvSpPr>
        <p:spPr bwMode="auto">
          <a:xfrm>
            <a:off x="1369431" y="2286000"/>
            <a:ext cx="6091238" cy="2203260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17"/>
          <p:cNvSpPr>
            <a:spLocks noChangeArrowheads="1"/>
          </p:cNvSpPr>
          <p:nvPr/>
        </p:nvSpPr>
        <p:spPr bwMode="auto">
          <a:xfrm>
            <a:off x="1384300" y="3124928"/>
            <a:ext cx="6091238" cy="862120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7294499" y="2319294"/>
            <a:ext cx="140863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C00000"/>
                </a:solidFill>
              </a:rPr>
              <a:t>Old Cost</a:t>
            </a:r>
            <a:endParaRPr lang="en-US" altLang="x-none" sz="2800" dirty="0">
              <a:solidFill>
                <a:srgbClr val="C00000"/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294499" y="3235272"/>
            <a:ext cx="156540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>
                <a:solidFill>
                  <a:srgbClr val="FF3300"/>
                </a:solidFill>
              </a:rPr>
              <a:t>New </a:t>
            </a:r>
            <a:r>
              <a:rPr lang="en-US" altLang="x-none" sz="2800" dirty="0" smtClean="0">
                <a:solidFill>
                  <a:srgbClr val="FF3300"/>
                </a:solidFill>
              </a:rPr>
              <a:t>Cost</a:t>
            </a:r>
            <a:endParaRPr lang="en-US" altLang="x-none" sz="2800" dirty="0">
              <a:solidFill>
                <a:srgbClr val="FF3300"/>
              </a:solidFill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434730" y="955953"/>
            <a:ext cx="230214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i="1" dirty="0" smtClean="0">
                <a:solidFill>
                  <a:srgbClr val="0055A2"/>
                </a:solidFill>
              </a:rPr>
              <a:t>Differentiation</a:t>
            </a:r>
            <a:endParaRPr lang="en-US" altLang="x-none" sz="2800" i="1" dirty="0">
              <a:solidFill>
                <a:srgbClr val="005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16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1" grpId="0" animBg="1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Two market segments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1408-EB53-4516-A1B7-D1BC02B72E54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24</a:t>
            </a:fld>
            <a:endParaRPr lang="en-US"/>
          </a:p>
        </p:txBody>
      </p:sp>
      <p:sp>
        <p:nvSpPr>
          <p:cNvPr id="29702" name="AutoShape 2"/>
          <p:cNvSpPr>
            <a:spLocks noChangeArrowheads="1"/>
          </p:cNvSpPr>
          <p:nvPr/>
        </p:nvSpPr>
        <p:spPr bwMode="auto">
          <a:xfrm>
            <a:off x="750494" y="1188720"/>
            <a:ext cx="243442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>
                <a:solidFill>
                  <a:srgbClr val="FF3300"/>
                </a:solidFill>
              </a:rPr>
              <a:t>Red car market</a:t>
            </a:r>
          </a:p>
        </p:txBody>
      </p:sp>
      <p:sp>
        <p:nvSpPr>
          <p:cNvPr id="29703" name="AutoShape 3"/>
          <p:cNvSpPr>
            <a:spLocks noChangeArrowheads="1"/>
          </p:cNvSpPr>
          <p:nvPr/>
        </p:nvSpPr>
        <p:spPr bwMode="auto">
          <a:xfrm>
            <a:off x="5836868" y="1188720"/>
            <a:ext cx="252804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 dirty="0" smtClean="0">
                <a:solidFill>
                  <a:srgbClr val="0070C0"/>
                </a:solidFill>
              </a:rPr>
              <a:t>Blue car </a:t>
            </a:r>
            <a:r>
              <a:rPr lang="en-US" altLang="x-none" sz="2800" b="1" dirty="0">
                <a:solidFill>
                  <a:srgbClr val="0070C0"/>
                </a:solidFill>
              </a:rPr>
              <a:t>market</a:t>
            </a:r>
          </a:p>
        </p:txBody>
      </p:sp>
      <p:sp>
        <p:nvSpPr>
          <p:cNvPr id="29704" name="AutoShape 4"/>
          <p:cNvSpPr>
            <a:spLocks noChangeArrowheads="1"/>
          </p:cNvSpPr>
          <p:nvPr/>
        </p:nvSpPr>
        <p:spPr bwMode="auto">
          <a:xfrm>
            <a:off x="1116521" y="4953000"/>
            <a:ext cx="1788095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>
                <a:solidFill>
                  <a:srgbClr val="FF3300"/>
                </a:solidFill>
              </a:rPr>
              <a:t>Red car company</a:t>
            </a:r>
          </a:p>
        </p:txBody>
      </p:sp>
      <p:sp>
        <p:nvSpPr>
          <p:cNvPr id="29705" name="AutoShape 5"/>
          <p:cNvSpPr>
            <a:spLocks noChangeArrowheads="1"/>
          </p:cNvSpPr>
          <p:nvPr/>
        </p:nvSpPr>
        <p:spPr bwMode="auto">
          <a:xfrm>
            <a:off x="6300545" y="4953000"/>
            <a:ext cx="1845163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rgbClr val="0070C0"/>
                </a:solidFill>
              </a:rPr>
              <a:t>Blue car </a:t>
            </a:r>
            <a:r>
              <a:rPr lang="en-US" altLang="x-none" dirty="0">
                <a:solidFill>
                  <a:srgbClr val="0070C0"/>
                </a:solidFill>
              </a:rPr>
              <a:t>company</a:t>
            </a:r>
          </a:p>
        </p:txBody>
      </p:sp>
      <p:sp>
        <p:nvSpPr>
          <p:cNvPr id="29706" name="Line 6"/>
          <p:cNvSpPr>
            <a:spLocks noChangeShapeType="1"/>
          </p:cNvSpPr>
          <p:nvPr/>
        </p:nvSpPr>
        <p:spPr bwMode="auto">
          <a:xfrm flipV="1">
            <a:off x="2057400" y="1781705"/>
            <a:ext cx="1588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7"/>
          <p:cNvSpPr>
            <a:spLocks noChangeShapeType="1"/>
          </p:cNvSpPr>
          <p:nvPr/>
        </p:nvSpPr>
        <p:spPr bwMode="auto">
          <a:xfrm flipV="1">
            <a:off x="7086600" y="1781705"/>
            <a:ext cx="1588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075" y="750510"/>
            <a:ext cx="790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2000" dirty="0">
                <a:latin typeface="SJSU Spartan Regular" pitchFamily="2" charset="0"/>
              </a:rPr>
              <a:t>and </a:t>
            </a:r>
            <a:r>
              <a:rPr lang="en-US" altLang="x-none" sz="2000" dirty="0" smtClean="0">
                <a:latin typeface="SJSU Spartan Regular" pitchFamily="2" charset="0"/>
              </a:rPr>
              <a:t>two producers </a:t>
            </a:r>
            <a:r>
              <a:rPr lang="en-US" altLang="x-none" sz="2000" dirty="0">
                <a:latin typeface="SJSU Spartan Regular" pitchFamily="2" charset="0"/>
              </a:rPr>
              <a:t>with </a:t>
            </a:r>
            <a:r>
              <a:rPr lang="en-US" altLang="x-none" sz="2000" dirty="0" smtClean="0">
                <a:latin typeface="SJSU Spartan Regular" pitchFamily="2" charset="0"/>
              </a:rPr>
              <a:t>differentiated / segmented products </a:t>
            </a:r>
            <a:endParaRPr lang="en-US" sz="2000" dirty="0" smtClean="0">
              <a:latin typeface="SJSU Sparta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9925" y="2943225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Total market for Q cars</a:t>
            </a:r>
          </a:p>
        </p:txBody>
      </p:sp>
    </p:spTree>
    <p:extLst>
      <p:ext uri="{BB962C8B-B14F-4D97-AF65-F5344CB8AC3E}">
        <p14:creationId xmlns:p14="http://schemas.microsoft.com/office/powerpoint/2010/main" val="3522146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The two companies…</a:t>
            </a:r>
            <a:endParaRPr lang="en-US" altLang="x-none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3B1-6C08-48AA-A24F-850E97F01612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8678" name="Group 3"/>
          <p:cNvGrpSpPr>
            <a:grpSpLocks/>
          </p:cNvGrpSpPr>
          <p:nvPr/>
        </p:nvGrpSpPr>
        <p:grpSpPr bwMode="auto">
          <a:xfrm>
            <a:off x="1485901" y="1849121"/>
            <a:ext cx="606425" cy="2704888"/>
            <a:chOff x="337" y="1344"/>
            <a:chExt cx="382" cy="1966"/>
          </a:xfrm>
        </p:grpSpPr>
        <p:sp>
          <p:nvSpPr>
            <p:cNvPr id="28704" name="Line 4"/>
            <p:cNvSpPr>
              <a:spLocks noChangeShapeType="1"/>
            </p:cNvSpPr>
            <p:nvPr/>
          </p:nvSpPr>
          <p:spPr bwMode="auto">
            <a:xfrm>
              <a:off x="337" y="1344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5"/>
            <p:cNvSpPr>
              <a:spLocks noChangeShapeType="1"/>
            </p:cNvSpPr>
            <p:nvPr/>
          </p:nvSpPr>
          <p:spPr bwMode="auto">
            <a:xfrm>
              <a:off x="529" y="1344"/>
              <a:ext cx="1" cy="1967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2552701" y="3202253"/>
            <a:ext cx="606425" cy="1351756"/>
            <a:chOff x="1009" y="2112"/>
            <a:chExt cx="382" cy="1198"/>
          </a:xfrm>
        </p:grpSpPr>
        <p:sp>
          <p:nvSpPr>
            <p:cNvPr id="28702" name="Line 7"/>
            <p:cNvSpPr>
              <a:spLocks noChangeShapeType="1"/>
            </p:cNvSpPr>
            <p:nvPr/>
          </p:nvSpPr>
          <p:spPr bwMode="auto">
            <a:xfrm>
              <a:off x="1009" y="211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8"/>
            <p:cNvSpPr>
              <a:spLocks noChangeShapeType="1"/>
            </p:cNvSpPr>
            <p:nvPr/>
          </p:nvSpPr>
          <p:spPr bwMode="auto">
            <a:xfrm>
              <a:off x="1200" y="2112"/>
              <a:ext cx="1" cy="119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1671451" y="1518920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2716882" y="28426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2182688" y="2244725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28683" name="Group 12"/>
          <p:cNvGrpSpPr>
            <a:grpSpLocks/>
          </p:cNvGrpSpPr>
          <p:nvPr/>
        </p:nvGrpSpPr>
        <p:grpSpPr bwMode="auto">
          <a:xfrm>
            <a:off x="5676900" y="1849121"/>
            <a:ext cx="606425" cy="2704888"/>
            <a:chOff x="4273" y="1344"/>
            <a:chExt cx="382" cy="1966"/>
          </a:xfrm>
        </p:grpSpPr>
        <p:sp>
          <p:nvSpPr>
            <p:cNvPr id="28700" name="Line 13"/>
            <p:cNvSpPr>
              <a:spLocks noChangeShapeType="1"/>
            </p:cNvSpPr>
            <p:nvPr/>
          </p:nvSpPr>
          <p:spPr bwMode="auto">
            <a:xfrm>
              <a:off x="4273" y="1344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14"/>
            <p:cNvSpPr>
              <a:spLocks noChangeShapeType="1"/>
            </p:cNvSpPr>
            <p:nvPr/>
          </p:nvSpPr>
          <p:spPr bwMode="auto">
            <a:xfrm>
              <a:off x="4464" y="1344"/>
              <a:ext cx="1" cy="1967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15"/>
          <p:cNvGrpSpPr>
            <a:grpSpLocks/>
          </p:cNvGrpSpPr>
          <p:nvPr/>
        </p:nvGrpSpPr>
        <p:grpSpPr bwMode="auto">
          <a:xfrm>
            <a:off x="6743701" y="3202253"/>
            <a:ext cx="606425" cy="1351756"/>
            <a:chOff x="4945" y="2112"/>
            <a:chExt cx="382" cy="1198"/>
          </a:xfrm>
        </p:grpSpPr>
        <p:sp>
          <p:nvSpPr>
            <p:cNvPr id="28698" name="Line 16"/>
            <p:cNvSpPr>
              <a:spLocks noChangeShapeType="1"/>
            </p:cNvSpPr>
            <p:nvPr/>
          </p:nvSpPr>
          <p:spPr bwMode="auto">
            <a:xfrm>
              <a:off x="4945" y="2112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17"/>
            <p:cNvSpPr>
              <a:spLocks noChangeShapeType="1"/>
            </p:cNvSpPr>
            <p:nvPr/>
          </p:nvSpPr>
          <p:spPr bwMode="auto">
            <a:xfrm>
              <a:off x="5137" y="2112"/>
              <a:ext cx="1" cy="1199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AutoShape 18"/>
          <p:cNvSpPr>
            <a:spLocks noChangeArrowheads="1"/>
          </p:cNvSpPr>
          <p:nvPr/>
        </p:nvSpPr>
        <p:spPr bwMode="auto">
          <a:xfrm>
            <a:off x="5862451" y="1518920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28686" name="AutoShape 19"/>
          <p:cNvSpPr>
            <a:spLocks noChangeArrowheads="1"/>
          </p:cNvSpPr>
          <p:nvPr/>
        </p:nvSpPr>
        <p:spPr bwMode="auto">
          <a:xfrm>
            <a:off x="6907882" y="2842683"/>
            <a:ext cx="290762" cy="340735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28687" name="AutoShape 20"/>
          <p:cNvSpPr>
            <a:spLocks noChangeArrowheads="1"/>
          </p:cNvSpPr>
          <p:nvPr/>
        </p:nvSpPr>
        <p:spPr bwMode="auto">
          <a:xfrm>
            <a:off x="6373688" y="2244725"/>
            <a:ext cx="290762" cy="340735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sp>
        <p:nvSpPr>
          <p:cNvPr id="28688" name="AutoShape 21"/>
          <p:cNvSpPr>
            <a:spLocks noChangeArrowheads="1"/>
          </p:cNvSpPr>
          <p:nvPr/>
        </p:nvSpPr>
        <p:spPr bwMode="auto">
          <a:xfrm>
            <a:off x="1372110" y="4734243"/>
            <a:ext cx="1788095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>
                <a:solidFill>
                  <a:srgbClr val="FF3300"/>
                </a:solidFill>
              </a:rPr>
              <a:t>Red car company</a:t>
            </a:r>
          </a:p>
        </p:txBody>
      </p:sp>
      <p:sp>
        <p:nvSpPr>
          <p:cNvPr id="28689" name="AutoShape 22"/>
          <p:cNvSpPr>
            <a:spLocks noChangeArrowheads="1"/>
          </p:cNvSpPr>
          <p:nvPr/>
        </p:nvSpPr>
        <p:spPr bwMode="auto">
          <a:xfrm>
            <a:off x="5617920" y="4734243"/>
            <a:ext cx="1845163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rgbClr val="0055A2"/>
                </a:solidFill>
              </a:rPr>
              <a:t>Blue car </a:t>
            </a:r>
            <a:r>
              <a:rPr lang="en-US" altLang="x-none" dirty="0">
                <a:solidFill>
                  <a:srgbClr val="0055A2"/>
                </a:solidFill>
              </a:rPr>
              <a:t>company</a:t>
            </a:r>
          </a:p>
        </p:txBody>
      </p:sp>
      <p:grpSp>
        <p:nvGrpSpPr>
          <p:cNvPr id="28690" name="Group 46"/>
          <p:cNvGrpSpPr>
            <a:grpSpLocks/>
          </p:cNvGrpSpPr>
          <p:nvPr/>
        </p:nvGrpSpPr>
        <p:grpSpPr bwMode="auto">
          <a:xfrm>
            <a:off x="2019301" y="2575561"/>
            <a:ext cx="606425" cy="1978448"/>
            <a:chOff x="673" y="1872"/>
            <a:chExt cx="382" cy="1438"/>
          </a:xfrm>
        </p:grpSpPr>
        <p:sp>
          <p:nvSpPr>
            <p:cNvPr id="28696" name="Line 47"/>
            <p:cNvSpPr>
              <a:spLocks noChangeShapeType="1"/>
            </p:cNvSpPr>
            <p:nvPr/>
          </p:nvSpPr>
          <p:spPr bwMode="auto">
            <a:xfrm>
              <a:off x="673" y="187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48"/>
            <p:cNvSpPr>
              <a:spLocks noChangeShapeType="1"/>
            </p:cNvSpPr>
            <p:nvPr/>
          </p:nvSpPr>
          <p:spPr bwMode="auto">
            <a:xfrm>
              <a:off x="864" y="1872"/>
              <a:ext cx="1" cy="143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1" name="Group 49"/>
          <p:cNvGrpSpPr>
            <a:grpSpLocks/>
          </p:cNvGrpSpPr>
          <p:nvPr/>
        </p:nvGrpSpPr>
        <p:grpSpPr bwMode="auto">
          <a:xfrm>
            <a:off x="6210301" y="2571433"/>
            <a:ext cx="606425" cy="1983952"/>
            <a:chOff x="4609" y="1869"/>
            <a:chExt cx="382" cy="1442"/>
          </a:xfrm>
        </p:grpSpPr>
        <p:sp>
          <p:nvSpPr>
            <p:cNvPr id="28694" name="Line 50"/>
            <p:cNvSpPr>
              <a:spLocks noChangeShapeType="1"/>
            </p:cNvSpPr>
            <p:nvPr/>
          </p:nvSpPr>
          <p:spPr bwMode="auto">
            <a:xfrm>
              <a:off x="4609" y="1869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51"/>
            <p:cNvSpPr>
              <a:spLocks noChangeShapeType="1"/>
            </p:cNvSpPr>
            <p:nvPr/>
          </p:nvSpPr>
          <p:spPr bwMode="auto">
            <a:xfrm>
              <a:off x="4800" y="1869"/>
              <a:ext cx="1" cy="1443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2" name="AutoShape 58"/>
          <p:cNvSpPr>
            <a:spLocks noChangeArrowheads="1"/>
          </p:cNvSpPr>
          <p:nvPr/>
        </p:nvSpPr>
        <p:spPr bwMode="auto">
          <a:xfrm>
            <a:off x="6311412" y="1795463"/>
            <a:ext cx="215204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>
                <a:solidFill>
                  <a:srgbClr val="0055A2"/>
                </a:solidFill>
              </a:rPr>
              <a:t>Q/2 </a:t>
            </a:r>
            <a:r>
              <a:rPr lang="en-US" altLang="x-none" sz="2800" dirty="0" smtClean="0">
                <a:solidFill>
                  <a:srgbClr val="0055A2"/>
                </a:solidFill>
              </a:rPr>
              <a:t>blue cars</a:t>
            </a:r>
            <a:endParaRPr lang="en-US" altLang="x-none" sz="2800" dirty="0">
              <a:solidFill>
                <a:srgbClr val="0055A2"/>
              </a:solidFill>
            </a:endParaRPr>
          </a:p>
        </p:txBody>
      </p:sp>
      <p:sp>
        <p:nvSpPr>
          <p:cNvPr id="28693" name="AutoShape 59"/>
          <p:cNvSpPr>
            <a:spLocks noChangeArrowheads="1"/>
          </p:cNvSpPr>
          <p:nvPr/>
        </p:nvSpPr>
        <p:spPr bwMode="auto">
          <a:xfrm>
            <a:off x="1983092" y="1795463"/>
            <a:ext cx="2001230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>
                <a:solidFill>
                  <a:srgbClr val="FF3300"/>
                </a:solidFill>
              </a:rPr>
              <a:t>Q/2 red cars</a:t>
            </a:r>
          </a:p>
        </p:txBody>
      </p:sp>
    </p:spTree>
    <p:extLst>
      <p:ext uri="{BB962C8B-B14F-4D97-AF65-F5344CB8AC3E}">
        <p14:creationId xmlns:p14="http://schemas.microsoft.com/office/powerpoint/2010/main" val="1802915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2800" dirty="0" smtClean="0"/>
              <a:t>Each company adds a new product</a:t>
            </a:r>
            <a:endParaRPr lang="en-US" altLang="x-none" sz="2400" dirty="0" smtClean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59099-E181-4A05-A1BD-13FD99F83B45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173F-0751-4502-A144-89C92253E289}" type="slidenum">
              <a:rPr lang="en-US" altLang="x-none"/>
              <a:pPr>
                <a:defRPr/>
              </a:pPr>
              <a:t>26</a:t>
            </a:fld>
            <a:endParaRPr lang="en-US" altLang="x-none"/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750494" y="1188720"/>
            <a:ext cx="2434426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>
                <a:solidFill>
                  <a:srgbClr val="FF3300"/>
                </a:solidFill>
              </a:rPr>
              <a:t>Red car market</a:t>
            </a:r>
          </a:p>
        </p:txBody>
      </p:sp>
      <p:sp>
        <p:nvSpPr>
          <p:cNvPr id="30727" name="AutoShape 3"/>
          <p:cNvSpPr>
            <a:spLocks noChangeArrowheads="1"/>
          </p:cNvSpPr>
          <p:nvPr/>
        </p:nvSpPr>
        <p:spPr bwMode="auto">
          <a:xfrm>
            <a:off x="5836868" y="1188720"/>
            <a:ext cx="252804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 dirty="0" smtClean="0">
                <a:solidFill>
                  <a:srgbClr val="0070C0"/>
                </a:solidFill>
              </a:rPr>
              <a:t>Blue car </a:t>
            </a:r>
            <a:r>
              <a:rPr lang="en-US" altLang="x-none" sz="2800" b="1" dirty="0">
                <a:solidFill>
                  <a:srgbClr val="0070C0"/>
                </a:solidFill>
              </a:rPr>
              <a:t>market</a:t>
            </a:r>
          </a:p>
        </p:txBody>
      </p:sp>
      <p:sp>
        <p:nvSpPr>
          <p:cNvPr id="30728" name="AutoShape 4"/>
          <p:cNvSpPr>
            <a:spLocks noChangeArrowheads="1"/>
          </p:cNvSpPr>
          <p:nvPr/>
        </p:nvSpPr>
        <p:spPr bwMode="auto">
          <a:xfrm>
            <a:off x="863177" y="4953000"/>
            <a:ext cx="2801194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>
                <a:solidFill>
                  <a:srgbClr val="FF3300"/>
                </a:solidFill>
              </a:rPr>
              <a:t>Red (</a:t>
            </a:r>
            <a:r>
              <a:rPr lang="en-US" altLang="x-none" dirty="0">
                <a:solidFill>
                  <a:srgbClr val="0070C0"/>
                </a:solidFill>
              </a:rPr>
              <a:t>and </a:t>
            </a:r>
            <a:r>
              <a:rPr lang="en-US" altLang="x-none" dirty="0" smtClean="0">
                <a:solidFill>
                  <a:srgbClr val="0070C0"/>
                </a:solidFill>
              </a:rPr>
              <a:t>blue</a:t>
            </a:r>
            <a:r>
              <a:rPr lang="en-US" altLang="x-none" dirty="0" smtClean="0">
                <a:solidFill>
                  <a:srgbClr val="FF3300"/>
                </a:solidFill>
              </a:rPr>
              <a:t>) </a:t>
            </a:r>
            <a:r>
              <a:rPr lang="en-US" altLang="x-none" dirty="0">
                <a:solidFill>
                  <a:srgbClr val="FF3300"/>
                </a:solidFill>
              </a:rPr>
              <a:t>car company</a:t>
            </a:r>
          </a:p>
        </p:txBody>
      </p:sp>
      <p:sp>
        <p:nvSpPr>
          <p:cNvPr id="30729" name="AutoShape 5"/>
          <p:cNvSpPr>
            <a:spLocks noChangeArrowheads="1"/>
          </p:cNvSpPr>
          <p:nvPr/>
        </p:nvSpPr>
        <p:spPr bwMode="auto">
          <a:xfrm>
            <a:off x="5441740" y="4953000"/>
            <a:ext cx="2915070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>
                <a:solidFill>
                  <a:srgbClr val="0070C0"/>
                </a:solidFill>
              </a:rPr>
              <a:t>White (</a:t>
            </a:r>
            <a:r>
              <a:rPr lang="en-US" altLang="x-none" dirty="0">
                <a:solidFill>
                  <a:srgbClr val="FF0000"/>
                </a:solidFill>
              </a:rPr>
              <a:t>and red</a:t>
            </a:r>
            <a:r>
              <a:rPr lang="en-US" altLang="x-none" dirty="0">
                <a:solidFill>
                  <a:srgbClr val="0070C0"/>
                </a:solidFill>
              </a:rPr>
              <a:t>) car company</a:t>
            </a:r>
          </a:p>
        </p:txBody>
      </p:sp>
      <p:sp>
        <p:nvSpPr>
          <p:cNvPr id="30730" name="Line 6"/>
          <p:cNvSpPr>
            <a:spLocks noChangeShapeType="1"/>
          </p:cNvSpPr>
          <p:nvPr/>
        </p:nvSpPr>
        <p:spPr bwMode="auto">
          <a:xfrm flipV="1">
            <a:off x="2057400" y="1781705"/>
            <a:ext cx="4800600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7"/>
          <p:cNvSpPr>
            <a:spLocks noChangeShapeType="1"/>
          </p:cNvSpPr>
          <p:nvPr/>
        </p:nvSpPr>
        <p:spPr bwMode="auto">
          <a:xfrm flipH="1" flipV="1">
            <a:off x="2284414" y="1781705"/>
            <a:ext cx="4803775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8"/>
          <p:cNvSpPr>
            <a:spLocks noChangeShapeType="1"/>
          </p:cNvSpPr>
          <p:nvPr/>
        </p:nvSpPr>
        <p:spPr bwMode="auto">
          <a:xfrm flipV="1">
            <a:off x="2057400" y="1781705"/>
            <a:ext cx="1588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9"/>
          <p:cNvSpPr>
            <a:spLocks noChangeShapeType="1"/>
          </p:cNvSpPr>
          <p:nvPr/>
        </p:nvSpPr>
        <p:spPr bwMode="auto">
          <a:xfrm flipV="1">
            <a:off x="7086600" y="1781705"/>
            <a:ext cx="1588" cy="2974552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300" y="750510"/>
            <a:ext cx="748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2400" dirty="0" smtClean="0">
                <a:latin typeface="SJSU Spartan Regular" pitchFamily="2" charset="0"/>
              </a:rPr>
              <a:t>…to enter its competitor’s segment</a:t>
            </a:r>
            <a:endParaRPr lang="en-US" sz="2400" dirty="0" smtClean="0">
              <a:latin typeface="SJSU Spartan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4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Unit costs rise</a:t>
            </a:r>
            <a:endParaRPr lang="en-US" altLang="x-none" sz="2600" dirty="0" smtClean="0"/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588A5-A53F-4D70-89C8-B3E9AF0B01BD}" type="datetime1">
              <a:rPr lang="en-US" altLang="x-none" smtClean="0"/>
              <a:t>8/21/2018</a:t>
            </a:fld>
            <a:endParaRPr lang="en-US" altLang="x-none" dirty="0"/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E4DE3-EEA1-4095-9760-05FC315D787D}" type="slidenum">
              <a:rPr lang="en-US" altLang="x-none"/>
              <a:pPr>
                <a:defRPr/>
              </a:pPr>
              <a:t>27</a:t>
            </a:fld>
            <a:endParaRPr lang="en-US" altLang="x-none"/>
          </a:p>
        </p:txBody>
      </p:sp>
      <p:grpSp>
        <p:nvGrpSpPr>
          <p:cNvPr id="31750" name="Group 2"/>
          <p:cNvGrpSpPr>
            <a:grpSpLocks/>
          </p:cNvGrpSpPr>
          <p:nvPr/>
        </p:nvGrpSpPr>
        <p:grpSpPr bwMode="auto">
          <a:xfrm>
            <a:off x="534989" y="1849121"/>
            <a:ext cx="606425" cy="2704888"/>
            <a:chOff x="337" y="1344"/>
            <a:chExt cx="382" cy="1966"/>
          </a:xfrm>
        </p:grpSpPr>
        <p:sp>
          <p:nvSpPr>
            <p:cNvPr id="31811" name="Line 3"/>
            <p:cNvSpPr>
              <a:spLocks noChangeShapeType="1"/>
            </p:cNvSpPr>
            <p:nvPr/>
          </p:nvSpPr>
          <p:spPr bwMode="auto">
            <a:xfrm>
              <a:off x="337" y="1344"/>
              <a:ext cx="383" cy="1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4"/>
            <p:cNvSpPr>
              <a:spLocks noChangeShapeType="1"/>
            </p:cNvSpPr>
            <p:nvPr/>
          </p:nvSpPr>
          <p:spPr bwMode="auto">
            <a:xfrm>
              <a:off x="529" y="1344"/>
              <a:ext cx="1" cy="1967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1" name="Group 5"/>
          <p:cNvGrpSpPr>
            <a:grpSpLocks/>
          </p:cNvGrpSpPr>
          <p:nvPr/>
        </p:nvGrpSpPr>
        <p:grpSpPr bwMode="auto">
          <a:xfrm>
            <a:off x="1601789" y="2905761"/>
            <a:ext cx="606425" cy="1648248"/>
            <a:chOff x="1009" y="2112"/>
            <a:chExt cx="382" cy="1198"/>
          </a:xfrm>
        </p:grpSpPr>
        <p:sp>
          <p:nvSpPr>
            <p:cNvPr id="31809" name="Line 6"/>
            <p:cNvSpPr>
              <a:spLocks noChangeShapeType="1"/>
            </p:cNvSpPr>
            <p:nvPr/>
          </p:nvSpPr>
          <p:spPr bwMode="auto">
            <a:xfrm>
              <a:off x="1009" y="211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7"/>
            <p:cNvSpPr>
              <a:spLocks noChangeShapeType="1"/>
            </p:cNvSpPr>
            <p:nvPr/>
          </p:nvSpPr>
          <p:spPr bwMode="auto">
            <a:xfrm>
              <a:off x="1200" y="2112"/>
              <a:ext cx="1" cy="119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701489" y="1518920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775494" y="25759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230982" y="2244725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1756" name="Group 14"/>
          <p:cNvGrpSpPr>
            <a:grpSpLocks/>
          </p:cNvGrpSpPr>
          <p:nvPr/>
        </p:nvGrpSpPr>
        <p:grpSpPr bwMode="auto">
          <a:xfrm>
            <a:off x="7850189" y="2905761"/>
            <a:ext cx="606425" cy="1648248"/>
            <a:chOff x="4945" y="2112"/>
            <a:chExt cx="382" cy="1198"/>
          </a:xfrm>
        </p:grpSpPr>
        <p:sp>
          <p:nvSpPr>
            <p:cNvPr id="31805" name="Line 15"/>
            <p:cNvSpPr>
              <a:spLocks noChangeShapeType="1"/>
            </p:cNvSpPr>
            <p:nvPr/>
          </p:nvSpPr>
          <p:spPr bwMode="auto">
            <a:xfrm>
              <a:off x="4945" y="2112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16"/>
            <p:cNvSpPr>
              <a:spLocks noChangeShapeType="1"/>
            </p:cNvSpPr>
            <p:nvPr/>
          </p:nvSpPr>
          <p:spPr bwMode="auto">
            <a:xfrm>
              <a:off x="5137" y="2112"/>
              <a:ext cx="1" cy="1199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8" name="AutoShape 18"/>
          <p:cNvSpPr>
            <a:spLocks noChangeArrowheads="1"/>
          </p:cNvSpPr>
          <p:nvPr/>
        </p:nvSpPr>
        <p:spPr bwMode="auto">
          <a:xfrm>
            <a:off x="8023894" y="25759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1759" name="AutoShape 19"/>
          <p:cNvSpPr>
            <a:spLocks noChangeArrowheads="1"/>
          </p:cNvSpPr>
          <p:nvPr/>
        </p:nvSpPr>
        <p:spPr bwMode="auto">
          <a:xfrm>
            <a:off x="7479382" y="2244725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sp>
        <p:nvSpPr>
          <p:cNvPr id="31760" name="AutoShape 20"/>
          <p:cNvSpPr>
            <a:spLocks noChangeArrowheads="1"/>
          </p:cNvSpPr>
          <p:nvPr/>
        </p:nvSpPr>
        <p:spPr bwMode="auto">
          <a:xfrm>
            <a:off x="839113" y="4734243"/>
            <a:ext cx="2854092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rgbClr val="FF3300"/>
                </a:solidFill>
              </a:rPr>
              <a:t>Red (</a:t>
            </a:r>
            <a:r>
              <a:rPr lang="en-US" altLang="x-none" dirty="0" smtClean="0">
                <a:solidFill>
                  <a:schemeClr val="tx2"/>
                </a:solidFill>
              </a:rPr>
              <a:t>and blue</a:t>
            </a:r>
            <a:r>
              <a:rPr lang="en-US" altLang="x-none" dirty="0" smtClean="0">
                <a:solidFill>
                  <a:srgbClr val="FF3300"/>
                </a:solidFill>
              </a:rPr>
              <a:t>) car </a:t>
            </a:r>
            <a:r>
              <a:rPr lang="en-US" altLang="x-none" dirty="0">
                <a:solidFill>
                  <a:srgbClr val="FF3300"/>
                </a:solidFill>
              </a:rPr>
              <a:t>company</a:t>
            </a:r>
          </a:p>
        </p:txBody>
      </p:sp>
      <p:sp>
        <p:nvSpPr>
          <p:cNvPr id="31761" name="AutoShape 21"/>
          <p:cNvSpPr>
            <a:spLocks noChangeArrowheads="1"/>
          </p:cNvSpPr>
          <p:nvPr/>
        </p:nvSpPr>
        <p:spPr bwMode="auto">
          <a:xfrm>
            <a:off x="5541231" y="4734243"/>
            <a:ext cx="2760542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chemeClr val="tx2"/>
                </a:solidFill>
              </a:rPr>
              <a:t>Blue (</a:t>
            </a:r>
            <a:r>
              <a:rPr lang="en-US" altLang="x-none" dirty="0" smtClean="0">
                <a:solidFill>
                  <a:srgbClr val="FF0000"/>
                </a:solidFill>
              </a:rPr>
              <a:t>and red</a:t>
            </a:r>
            <a:r>
              <a:rPr lang="en-US" altLang="x-none" dirty="0" smtClean="0">
                <a:solidFill>
                  <a:schemeClr val="tx2"/>
                </a:solidFill>
              </a:rPr>
              <a:t>) car </a:t>
            </a:r>
            <a:r>
              <a:rPr lang="en-US" altLang="x-none" dirty="0">
                <a:solidFill>
                  <a:schemeClr val="tx2"/>
                </a:solidFill>
              </a:rPr>
              <a:t>company</a:t>
            </a:r>
          </a:p>
        </p:txBody>
      </p:sp>
      <p:grpSp>
        <p:nvGrpSpPr>
          <p:cNvPr id="31763" name="Group 25"/>
          <p:cNvGrpSpPr>
            <a:grpSpLocks/>
          </p:cNvGrpSpPr>
          <p:nvPr/>
        </p:nvGrpSpPr>
        <p:grpSpPr bwMode="auto">
          <a:xfrm>
            <a:off x="3225801" y="2905761"/>
            <a:ext cx="606425" cy="1648248"/>
            <a:chOff x="2032" y="2112"/>
            <a:chExt cx="382" cy="1198"/>
          </a:xfrm>
        </p:grpSpPr>
        <p:sp>
          <p:nvSpPr>
            <p:cNvPr id="31801" name="Line 26"/>
            <p:cNvSpPr>
              <a:spLocks noChangeShapeType="1"/>
            </p:cNvSpPr>
            <p:nvPr/>
          </p:nvSpPr>
          <p:spPr bwMode="auto">
            <a:xfrm>
              <a:off x="2032" y="2112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27"/>
            <p:cNvSpPr>
              <a:spLocks noChangeShapeType="1"/>
            </p:cNvSpPr>
            <p:nvPr/>
          </p:nvSpPr>
          <p:spPr bwMode="auto">
            <a:xfrm>
              <a:off x="2223" y="2112"/>
              <a:ext cx="1" cy="1199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5" name="AutoShape 29"/>
          <p:cNvSpPr>
            <a:spLocks noChangeArrowheads="1"/>
          </p:cNvSpPr>
          <p:nvPr/>
        </p:nvSpPr>
        <p:spPr bwMode="auto">
          <a:xfrm>
            <a:off x="3399507" y="25759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1766" name="AutoShape 30"/>
          <p:cNvSpPr>
            <a:spLocks noChangeArrowheads="1"/>
          </p:cNvSpPr>
          <p:nvPr/>
        </p:nvSpPr>
        <p:spPr bwMode="auto">
          <a:xfrm>
            <a:off x="2854995" y="225425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1767" name="Group 31"/>
          <p:cNvGrpSpPr>
            <a:grpSpLocks/>
          </p:cNvGrpSpPr>
          <p:nvPr/>
        </p:nvGrpSpPr>
        <p:grpSpPr bwMode="auto">
          <a:xfrm>
            <a:off x="4967289" y="1849121"/>
            <a:ext cx="606425" cy="2770928"/>
            <a:chOff x="3129" y="1392"/>
            <a:chExt cx="382" cy="1966"/>
          </a:xfrm>
        </p:grpSpPr>
        <p:sp>
          <p:nvSpPr>
            <p:cNvPr id="31799" name="Line 32"/>
            <p:cNvSpPr>
              <a:spLocks noChangeShapeType="1"/>
            </p:cNvSpPr>
            <p:nvPr/>
          </p:nvSpPr>
          <p:spPr bwMode="auto">
            <a:xfrm>
              <a:off x="3129" y="1392"/>
              <a:ext cx="383" cy="1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33"/>
            <p:cNvSpPr>
              <a:spLocks noChangeShapeType="1"/>
            </p:cNvSpPr>
            <p:nvPr/>
          </p:nvSpPr>
          <p:spPr bwMode="auto">
            <a:xfrm>
              <a:off x="3321" y="1392"/>
              <a:ext cx="1" cy="1967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68" name="Group 34"/>
          <p:cNvGrpSpPr>
            <a:grpSpLocks/>
          </p:cNvGrpSpPr>
          <p:nvPr/>
        </p:nvGrpSpPr>
        <p:grpSpPr bwMode="auto">
          <a:xfrm>
            <a:off x="6034089" y="2971801"/>
            <a:ext cx="606425" cy="1648248"/>
            <a:chOff x="3801" y="2160"/>
            <a:chExt cx="382" cy="1198"/>
          </a:xfrm>
        </p:grpSpPr>
        <p:sp>
          <p:nvSpPr>
            <p:cNvPr id="31797" name="Line 35"/>
            <p:cNvSpPr>
              <a:spLocks noChangeShapeType="1"/>
            </p:cNvSpPr>
            <p:nvPr/>
          </p:nvSpPr>
          <p:spPr bwMode="auto">
            <a:xfrm>
              <a:off x="3801" y="2160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36"/>
            <p:cNvSpPr>
              <a:spLocks noChangeShapeType="1"/>
            </p:cNvSpPr>
            <p:nvPr/>
          </p:nvSpPr>
          <p:spPr bwMode="auto">
            <a:xfrm>
              <a:off x="3992" y="2160"/>
              <a:ext cx="1" cy="119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9" name="AutoShape 37"/>
          <p:cNvSpPr>
            <a:spLocks noChangeArrowheads="1"/>
          </p:cNvSpPr>
          <p:nvPr/>
        </p:nvSpPr>
        <p:spPr bwMode="auto">
          <a:xfrm>
            <a:off x="5143314" y="1518920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31770" name="AutoShape 38"/>
          <p:cNvSpPr>
            <a:spLocks noChangeArrowheads="1"/>
          </p:cNvSpPr>
          <p:nvPr/>
        </p:nvSpPr>
        <p:spPr bwMode="auto">
          <a:xfrm>
            <a:off x="6207794" y="2632498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1771" name="AutoShape 39"/>
          <p:cNvSpPr>
            <a:spLocks noChangeArrowheads="1"/>
          </p:cNvSpPr>
          <p:nvPr/>
        </p:nvSpPr>
        <p:spPr bwMode="auto">
          <a:xfrm>
            <a:off x="5663282" y="2310765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1772" name="Group 40"/>
          <p:cNvGrpSpPr>
            <a:grpSpLocks/>
          </p:cNvGrpSpPr>
          <p:nvPr/>
        </p:nvGrpSpPr>
        <p:grpSpPr bwMode="auto">
          <a:xfrm>
            <a:off x="1562101" y="3180081"/>
            <a:ext cx="6931025" cy="63288"/>
            <a:chOff x="984" y="2256"/>
            <a:chExt cx="4366" cy="46"/>
          </a:xfrm>
        </p:grpSpPr>
        <p:sp>
          <p:nvSpPr>
            <p:cNvPr id="31793" name="Line 41"/>
            <p:cNvSpPr>
              <a:spLocks noChangeShapeType="1"/>
            </p:cNvSpPr>
            <p:nvPr/>
          </p:nvSpPr>
          <p:spPr bwMode="auto">
            <a:xfrm>
              <a:off x="984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2"/>
            <p:cNvSpPr>
              <a:spLocks noChangeShapeType="1"/>
            </p:cNvSpPr>
            <p:nvPr/>
          </p:nvSpPr>
          <p:spPr bwMode="auto">
            <a:xfrm>
              <a:off x="2040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43"/>
            <p:cNvSpPr>
              <a:spLocks noChangeShapeType="1"/>
            </p:cNvSpPr>
            <p:nvPr/>
          </p:nvSpPr>
          <p:spPr bwMode="auto">
            <a:xfrm>
              <a:off x="3767" y="2302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44"/>
            <p:cNvSpPr>
              <a:spLocks noChangeShapeType="1"/>
            </p:cNvSpPr>
            <p:nvPr/>
          </p:nvSpPr>
          <p:spPr bwMode="auto">
            <a:xfrm>
              <a:off x="4919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3" name="Group 45"/>
          <p:cNvGrpSpPr>
            <a:grpSpLocks/>
          </p:cNvGrpSpPr>
          <p:nvPr/>
        </p:nvGrpSpPr>
        <p:grpSpPr bwMode="auto">
          <a:xfrm>
            <a:off x="1068389" y="2575561"/>
            <a:ext cx="606425" cy="1978448"/>
            <a:chOff x="673" y="1872"/>
            <a:chExt cx="382" cy="1438"/>
          </a:xfrm>
        </p:grpSpPr>
        <p:sp>
          <p:nvSpPr>
            <p:cNvPr id="31791" name="Line 46"/>
            <p:cNvSpPr>
              <a:spLocks noChangeShapeType="1"/>
            </p:cNvSpPr>
            <p:nvPr/>
          </p:nvSpPr>
          <p:spPr bwMode="auto">
            <a:xfrm>
              <a:off x="673" y="187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7"/>
            <p:cNvSpPr>
              <a:spLocks noChangeShapeType="1"/>
            </p:cNvSpPr>
            <p:nvPr/>
          </p:nvSpPr>
          <p:spPr bwMode="auto">
            <a:xfrm>
              <a:off x="864" y="1872"/>
              <a:ext cx="1" cy="143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4" name="Group 48"/>
          <p:cNvGrpSpPr>
            <a:grpSpLocks/>
          </p:cNvGrpSpPr>
          <p:nvPr/>
        </p:nvGrpSpPr>
        <p:grpSpPr bwMode="auto">
          <a:xfrm>
            <a:off x="7316789" y="2571433"/>
            <a:ext cx="606425" cy="1983952"/>
            <a:chOff x="4609" y="1869"/>
            <a:chExt cx="382" cy="1442"/>
          </a:xfrm>
        </p:grpSpPr>
        <p:sp>
          <p:nvSpPr>
            <p:cNvPr id="31789" name="Line 49"/>
            <p:cNvSpPr>
              <a:spLocks noChangeShapeType="1"/>
            </p:cNvSpPr>
            <p:nvPr/>
          </p:nvSpPr>
          <p:spPr bwMode="auto">
            <a:xfrm>
              <a:off x="4609" y="1869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50"/>
            <p:cNvSpPr>
              <a:spLocks noChangeShapeType="1"/>
            </p:cNvSpPr>
            <p:nvPr/>
          </p:nvSpPr>
          <p:spPr bwMode="auto">
            <a:xfrm>
              <a:off x="4800" y="1869"/>
              <a:ext cx="1" cy="1443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5" name="Group 51"/>
          <p:cNvGrpSpPr>
            <a:grpSpLocks/>
          </p:cNvGrpSpPr>
          <p:nvPr/>
        </p:nvGrpSpPr>
        <p:grpSpPr bwMode="auto">
          <a:xfrm>
            <a:off x="2692401" y="2575561"/>
            <a:ext cx="606425" cy="1978448"/>
            <a:chOff x="1696" y="1872"/>
            <a:chExt cx="382" cy="1438"/>
          </a:xfrm>
        </p:grpSpPr>
        <p:sp>
          <p:nvSpPr>
            <p:cNvPr id="31787" name="Line 52"/>
            <p:cNvSpPr>
              <a:spLocks noChangeShapeType="1"/>
            </p:cNvSpPr>
            <p:nvPr/>
          </p:nvSpPr>
          <p:spPr bwMode="auto">
            <a:xfrm>
              <a:off x="1696" y="1872"/>
              <a:ext cx="383" cy="1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53"/>
            <p:cNvSpPr>
              <a:spLocks noChangeShapeType="1"/>
            </p:cNvSpPr>
            <p:nvPr/>
          </p:nvSpPr>
          <p:spPr bwMode="auto">
            <a:xfrm>
              <a:off x="1887" y="1872"/>
              <a:ext cx="1" cy="1439"/>
            </a:xfrm>
            <a:prstGeom prst="line">
              <a:avLst/>
            </a:prstGeom>
            <a:noFill/>
            <a:ln w="2844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6" name="Group 54"/>
          <p:cNvGrpSpPr>
            <a:grpSpLocks/>
          </p:cNvGrpSpPr>
          <p:nvPr/>
        </p:nvGrpSpPr>
        <p:grpSpPr bwMode="auto">
          <a:xfrm>
            <a:off x="5500689" y="2641601"/>
            <a:ext cx="606425" cy="1978448"/>
            <a:chOff x="3465" y="1920"/>
            <a:chExt cx="382" cy="1438"/>
          </a:xfrm>
        </p:grpSpPr>
        <p:sp>
          <p:nvSpPr>
            <p:cNvPr id="31785" name="Line 55"/>
            <p:cNvSpPr>
              <a:spLocks noChangeShapeType="1"/>
            </p:cNvSpPr>
            <p:nvPr/>
          </p:nvSpPr>
          <p:spPr bwMode="auto">
            <a:xfrm>
              <a:off x="3465" y="1920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56"/>
            <p:cNvSpPr>
              <a:spLocks noChangeShapeType="1"/>
            </p:cNvSpPr>
            <p:nvPr/>
          </p:nvSpPr>
          <p:spPr bwMode="auto">
            <a:xfrm>
              <a:off x="3656" y="1920"/>
              <a:ext cx="1" cy="143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7" name="AutoShape 57"/>
          <p:cNvSpPr>
            <a:spLocks noChangeArrowheads="1"/>
          </p:cNvSpPr>
          <p:nvPr/>
        </p:nvSpPr>
        <p:spPr bwMode="auto">
          <a:xfrm>
            <a:off x="7165792" y="1861503"/>
            <a:ext cx="143229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>
                <a:solidFill>
                  <a:srgbClr val="FFFFFF"/>
                </a:solidFill>
              </a:rPr>
              <a:t>Q/4 cars</a:t>
            </a:r>
          </a:p>
        </p:txBody>
      </p:sp>
      <p:sp>
        <p:nvSpPr>
          <p:cNvPr id="31778" name="AutoShape 58"/>
          <p:cNvSpPr>
            <a:spLocks noChangeArrowheads="1"/>
          </p:cNvSpPr>
          <p:nvPr/>
        </p:nvSpPr>
        <p:spPr bwMode="auto">
          <a:xfrm>
            <a:off x="1026719" y="1860127"/>
            <a:ext cx="1804189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FF3300"/>
                </a:solidFill>
              </a:rPr>
              <a:t>-&gt; Q/4 </a:t>
            </a:r>
            <a:r>
              <a:rPr lang="en-US" altLang="x-none" sz="2800" dirty="0">
                <a:solidFill>
                  <a:srgbClr val="FF3300"/>
                </a:solidFill>
              </a:rPr>
              <a:t>cars</a:t>
            </a:r>
          </a:p>
        </p:txBody>
      </p:sp>
      <p:sp>
        <p:nvSpPr>
          <p:cNvPr id="31779" name="AutoShape 59"/>
          <p:cNvSpPr>
            <a:spLocks noChangeArrowheads="1"/>
          </p:cNvSpPr>
          <p:nvPr/>
        </p:nvSpPr>
        <p:spPr bwMode="auto">
          <a:xfrm>
            <a:off x="2593792" y="1860127"/>
            <a:ext cx="1432292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>
                <a:solidFill>
                  <a:srgbClr val="FFFFFF"/>
                </a:solidFill>
              </a:rPr>
              <a:t>Q/4 cars</a:t>
            </a:r>
          </a:p>
        </p:txBody>
      </p:sp>
      <p:sp>
        <p:nvSpPr>
          <p:cNvPr id="31780" name="AutoShape 60"/>
          <p:cNvSpPr>
            <a:spLocks noChangeArrowheads="1"/>
          </p:cNvSpPr>
          <p:nvPr/>
        </p:nvSpPr>
        <p:spPr bwMode="auto">
          <a:xfrm>
            <a:off x="5351069" y="1861503"/>
            <a:ext cx="1804190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FF3300"/>
                </a:solidFill>
              </a:rPr>
              <a:t>-&gt; Q/4 </a:t>
            </a:r>
            <a:r>
              <a:rPr lang="en-US" altLang="x-none" sz="2800" dirty="0">
                <a:solidFill>
                  <a:srgbClr val="FF3300"/>
                </a:solidFill>
              </a:rPr>
              <a:t>cars</a:t>
            </a:r>
          </a:p>
        </p:txBody>
      </p:sp>
      <p:sp>
        <p:nvSpPr>
          <p:cNvPr id="31781" name="Line 61"/>
          <p:cNvSpPr>
            <a:spLocks noChangeShapeType="1"/>
          </p:cNvSpPr>
          <p:nvPr/>
        </p:nvSpPr>
        <p:spPr bwMode="auto">
          <a:xfrm flipV="1">
            <a:off x="2284414" y="290438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Line 62"/>
          <p:cNvSpPr>
            <a:spLocks noChangeShapeType="1"/>
          </p:cNvSpPr>
          <p:nvPr/>
        </p:nvSpPr>
        <p:spPr bwMode="auto">
          <a:xfrm flipV="1">
            <a:off x="3886200" y="2904385"/>
            <a:ext cx="1588" cy="200872"/>
          </a:xfrm>
          <a:prstGeom prst="line">
            <a:avLst/>
          </a:prstGeom>
          <a:noFill/>
          <a:ln w="12600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63"/>
          <p:cNvSpPr>
            <a:spLocks noChangeShapeType="1"/>
          </p:cNvSpPr>
          <p:nvPr/>
        </p:nvSpPr>
        <p:spPr bwMode="auto">
          <a:xfrm flipV="1">
            <a:off x="6704014" y="297042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64"/>
          <p:cNvSpPr>
            <a:spLocks noChangeShapeType="1"/>
          </p:cNvSpPr>
          <p:nvPr/>
        </p:nvSpPr>
        <p:spPr bwMode="auto">
          <a:xfrm flipV="1">
            <a:off x="8532814" y="290438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76300" y="750510"/>
            <a:ext cx="748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2400" dirty="0" smtClean="0">
                <a:latin typeface="SJSU Spartan Regular" pitchFamily="2" charset="0"/>
              </a:rPr>
              <a:t>…as each line is working at half capacity</a:t>
            </a:r>
            <a:endParaRPr lang="en-US" sz="2400" dirty="0" smtClean="0">
              <a:latin typeface="SJSU Spartan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12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Prices decline </a:t>
            </a:r>
            <a:endParaRPr lang="en-US" altLang="x-none" sz="2600" dirty="0" smtClean="0"/>
          </a:p>
        </p:txBody>
      </p:sp>
      <p:sp>
        <p:nvSpPr>
          <p:cNvPr id="7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BCEA5-BC3D-499A-B76F-408FAFB55EDA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C5CB-A6DE-4BDD-BE60-F90431FE0951}" type="slidenum">
              <a:rPr lang="en-US" altLang="x-none"/>
              <a:pPr>
                <a:defRPr/>
              </a:pPr>
              <a:t>28</a:t>
            </a:fld>
            <a:endParaRPr lang="en-US" altLang="x-none"/>
          </a:p>
        </p:txBody>
      </p:sp>
      <p:grpSp>
        <p:nvGrpSpPr>
          <p:cNvPr id="32774" name="Group 2"/>
          <p:cNvGrpSpPr>
            <a:grpSpLocks/>
          </p:cNvGrpSpPr>
          <p:nvPr/>
        </p:nvGrpSpPr>
        <p:grpSpPr bwMode="auto">
          <a:xfrm>
            <a:off x="534989" y="1915796"/>
            <a:ext cx="606425" cy="2704888"/>
            <a:chOff x="337" y="1344"/>
            <a:chExt cx="382" cy="1966"/>
          </a:xfrm>
        </p:grpSpPr>
        <p:sp>
          <p:nvSpPr>
            <p:cNvPr id="32844" name="Line 3"/>
            <p:cNvSpPr>
              <a:spLocks noChangeShapeType="1"/>
            </p:cNvSpPr>
            <p:nvPr/>
          </p:nvSpPr>
          <p:spPr bwMode="auto">
            <a:xfrm>
              <a:off x="337" y="1344"/>
              <a:ext cx="383" cy="1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4"/>
            <p:cNvSpPr>
              <a:spLocks noChangeShapeType="1"/>
            </p:cNvSpPr>
            <p:nvPr/>
          </p:nvSpPr>
          <p:spPr bwMode="auto">
            <a:xfrm>
              <a:off x="529" y="1344"/>
              <a:ext cx="1" cy="1967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5" name="Group 5"/>
          <p:cNvGrpSpPr>
            <a:grpSpLocks/>
          </p:cNvGrpSpPr>
          <p:nvPr/>
        </p:nvGrpSpPr>
        <p:grpSpPr bwMode="auto">
          <a:xfrm>
            <a:off x="1601789" y="2972436"/>
            <a:ext cx="606425" cy="1648248"/>
            <a:chOff x="1009" y="2112"/>
            <a:chExt cx="382" cy="1198"/>
          </a:xfrm>
        </p:grpSpPr>
        <p:sp>
          <p:nvSpPr>
            <p:cNvPr id="32842" name="Line 6"/>
            <p:cNvSpPr>
              <a:spLocks noChangeShapeType="1"/>
            </p:cNvSpPr>
            <p:nvPr/>
          </p:nvSpPr>
          <p:spPr bwMode="auto">
            <a:xfrm>
              <a:off x="1009" y="2112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7"/>
            <p:cNvSpPr>
              <a:spLocks noChangeShapeType="1"/>
            </p:cNvSpPr>
            <p:nvPr/>
          </p:nvSpPr>
          <p:spPr bwMode="auto">
            <a:xfrm>
              <a:off x="1200" y="2112"/>
              <a:ext cx="1" cy="119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701489" y="1566545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1775494" y="26140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A6D6DA"/>
                </a:solidFill>
              </a:rPr>
              <a:t>C</a:t>
            </a:r>
            <a:endParaRPr lang="en-US" altLang="x-none" sz="1600" b="1" dirty="0">
              <a:solidFill>
                <a:srgbClr val="A6D6DA"/>
              </a:solidFill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230982" y="231140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2780" name="Group 14"/>
          <p:cNvGrpSpPr>
            <a:grpSpLocks/>
          </p:cNvGrpSpPr>
          <p:nvPr/>
        </p:nvGrpSpPr>
        <p:grpSpPr bwMode="auto">
          <a:xfrm>
            <a:off x="7850189" y="2972436"/>
            <a:ext cx="606425" cy="1648248"/>
            <a:chOff x="4945" y="2112"/>
            <a:chExt cx="382" cy="1198"/>
          </a:xfrm>
        </p:grpSpPr>
        <p:sp>
          <p:nvSpPr>
            <p:cNvPr id="32838" name="Line 15"/>
            <p:cNvSpPr>
              <a:spLocks noChangeShapeType="1"/>
            </p:cNvSpPr>
            <p:nvPr/>
          </p:nvSpPr>
          <p:spPr bwMode="auto">
            <a:xfrm>
              <a:off x="4945" y="2112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16"/>
            <p:cNvSpPr>
              <a:spLocks noChangeShapeType="1"/>
            </p:cNvSpPr>
            <p:nvPr/>
          </p:nvSpPr>
          <p:spPr bwMode="auto">
            <a:xfrm>
              <a:off x="5137" y="2112"/>
              <a:ext cx="1" cy="1199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2" name="AutoShape 18"/>
          <p:cNvSpPr>
            <a:spLocks noChangeArrowheads="1"/>
          </p:cNvSpPr>
          <p:nvPr/>
        </p:nvSpPr>
        <p:spPr bwMode="auto">
          <a:xfrm>
            <a:off x="8023894" y="26140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2783" name="AutoShape 19"/>
          <p:cNvSpPr>
            <a:spLocks noChangeArrowheads="1"/>
          </p:cNvSpPr>
          <p:nvPr/>
        </p:nvSpPr>
        <p:spPr bwMode="auto">
          <a:xfrm>
            <a:off x="7479382" y="231140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2787" name="Group 25"/>
          <p:cNvGrpSpPr>
            <a:grpSpLocks/>
          </p:cNvGrpSpPr>
          <p:nvPr/>
        </p:nvGrpSpPr>
        <p:grpSpPr bwMode="auto">
          <a:xfrm>
            <a:off x="3225801" y="2972436"/>
            <a:ext cx="606425" cy="1648248"/>
            <a:chOff x="2032" y="2112"/>
            <a:chExt cx="382" cy="1198"/>
          </a:xfrm>
        </p:grpSpPr>
        <p:sp>
          <p:nvSpPr>
            <p:cNvPr id="32834" name="Line 26"/>
            <p:cNvSpPr>
              <a:spLocks noChangeShapeType="1"/>
            </p:cNvSpPr>
            <p:nvPr/>
          </p:nvSpPr>
          <p:spPr bwMode="auto">
            <a:xfrm>
              <a:off x="2032" y="2112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27"/>
            <p:cNvSpPr>
              <a:spLocks noChangeShapeType="1"/>
            </p:cNvSpPr>
            <p:nvPr/>
          </p:nvSpPr>
          <p:spPr bwMode="auto">
            <a:xfrm>
              <a:off x="2223" y="2112"/>
              <a:ext cx="1" cy="1199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9" name="AutoShape 29"/>
          <p:cNvSpPr>
            <a:spLocks noChangeArrowheads="1"/>
          </p:cNvSpPr>
          <p:nvPr/>
        </p:nvSpPr>
        <p:spPr bwMode="auto">
          <a:xfrm>
            <a:off x="3399507" y="261408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2790" name="AutoShape 30"/>
          <p:cNvSpPr>
            <a:spLocks noChangeArrowheads="1"/>
          </p:cNvSpPr>
          <p:nvPr/>
        </p:nvSpPr>
        <p:spPr bwMode="auto">
          <a:xfrm>
            <a:off x="2854995" y="231140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2791" name="Group 31"/>
          <p:cNvGrpSpPr>
            <a:grpSpLocks/>
          </p:cNvGrpSpPr>
          <p:nvPr/>
        </p:nvGrpSpPr>
        <p:grpSpPr bwMode="auto">
          <a:xfrm>
            <a:off x="4967289" y="1917172"/>
            <a:ext cx="606425" cy="2703512"/>
            <a:chOff x="3129" y="1392"/>
            <a:chExt cx="382" cy="1966"/>
          </a:xfrm>
        </p:grpSpPr>
        <p:sp>
          <p:nvSpPr>
            <p:cNvPr id="32832" name="Line 32"/>
            <p:cNvSpPr>
              <a:spLocks noChangeShapeType="1"/>
            </p:cNvSpPr>
            <p:nvPr/>
          </p:nvSpPr>
          <p:spPr bwMode="auto">
            <a:xfrm>
              <a:off x="3129" y="1392"/>
              <a:ext cx="383" cy="1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33"/>
            <p:cNvSpPr>
              <a:spLocks noChangeShapeType="1"/>
            </p:cNvSpPr>
            <p:nvPr/>
          </p:nvSpPr>
          <p:spPr bwMode="auto">
            <a:xfrm>
              <a:off x="3321" y="1392"/>
              <a:ext cx="1" cy="1967"/>
            </a:xfrm>
            <a:prstGeom prst="line">
              <a:avLst/>
            </a:prstGeom>
            <a:noFill/>
            <a:ln w="2844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2" name="Group 34"/>
          <p:cNvGrpSpPr>
            <a:grpSpLocks/>
          </p:cNvGrpSpPr>
          <p:nvPr/>
        </p:nvGrpSpPr>
        <p:grpSpPr bwMode="auto">
          <a:xfrm>
            <a:off x="6034089" y="2972436"/>
            <a:ext cx="606425" cy="1648248"/>
            <a:chOff x="3801" y="2160"/>
            <a:chExt cx="382" cy="1198"/>
          </a:xfrm>
        </p:grpSpPr>
        <p:sp>
          <p:nvSpPr>
            <p:cNvPr id="32830" name="Line 35"/>
            <p:cNvSpPr>
              <a:spLocks noChangeShapeType="1"/>
            </p:cNvSpPr>
            <p:nvPr/>
          </p:nvSpPr>
          <p:spPr bwMode="auto">
            <a:xfrm>
              <a:off x="3801" y="2160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36"/>
            <p:cNvSpPr>
              <a:spLocks noChangeShapeType="1"/>
            </p:cNvSpPr>
            <p:nvPr/>
          </p:nvSpPr>
          <p:spPr bwMode="auto">
            <a:xfrm>
              <a:off x="3992" y="2160"/>
              <a:ext cx="1" cy="1199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3" name="AutoShape 37"/>
          <p:cNvSpPr>
            <a:spLocks noChangeArrowheads="1"/>
          </p:cNvSpPr>
          <p:nvPr/>
        </p:nvSpPr>
        <p:spPr bwMode="auto">
          <a:xfrm>
            <a:off x="5124264" y="1557020"/>
            <a:ext cx="30358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V</a:t>
            </a:r>
            <a:endParaRPr lang="en-US" altLang="x-none" sz="1600" b="1" dirty="0"/>
          </a:p>
        </p:txBody>
      </p:sp>
      <p:sp>
        <p:nvSpPr>
          <p:cNvPr id="32794" name="AutoShape 38"/>
          <p:cNvSpPr>
            <a:spLocks noChangeArrowheads="1"/>
          </p:cNvSpPr>
          <p:nvPr/>
        </p:nvSpPr>
        <p:spPr bwMode="auto">
          <a:xfrm>
            <a:off x="6207794" y="2680123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C</a:t>
            </a:r>
            <a:endParaRPr lang="en-US" altLang="x-none" sz="1600" b="1" dirty="0"/>
          </a:p>
        </p:txBody>
      </p:sp>
      <p:sp>
        <p:nvSpPr>
          <p:cNvPr id="32795" name="AutoShape 39"/>
          <p:cNvSpPr>
            <a:spLocks noChangeArrowheads="1"/>
          </p:cNvSpPr>
          <p:nvPr/>
        </p:nvSpPr>
        <p:spPr bwMode="auto">
          <a:xfrm>
            <a:off x="5663282" y="2377440"/>
            <a:ext cx="290762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/>
              <a:t>P</a:t>
            </a:r>
            <a:endParaRPr lang="en-US" altLang="x-none" sz="1600" b="1" dirty="0"/>
          </a:p>
        </p:txBody>
      </p:sp>
      <p:grpSp>
        <p:nvGrpSpPr>
          <p:cNvPr id="32796" name="Group 40"/>
          <p:cNvGrpSpPr>
            <a:grpSpLocks/>
          </p:cNvGrpSpPr>
          <p:nvPr/>
        </p:nvGrpSpPr>
        <p:grpSpPr bwMode="auto">
          <a:xfrm>
            <a:off x="1562101" y="3103881"/>
            <a:ext cx="6931025" cy="63288"/>
            <a:chOff x="984" y="2256"/>
            <a:chExt cx="4366" cy="46"/>
          </a:xfrm>
        </p:grpSpPr>
        <p:sp>
          <p:nvSpPr>
            <p:cNvPr id="32826" name="Line 41"/>
            <p:cNvSpPr>
              <a:spLocks noChangeShapeType="1"/>
            </p:cNvSpPr>
            <p:nvPr/>
          </p:nvSpPr>
          <p:spPr bwMode="auto">
            <a:xfrm>
              <a:off x="984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2"/>
            <p:cNvSpPr>
              <a:spLocks noChangeShapeType="1"/>
            </p:cNvSpPr>
            <p:nvPr/>
          </p:nvSpPr>
          <p:spPr bwMode="auto">
            <a:xfrm>
              <a:off x="2040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3"/>
            <p:cNvSpPr>
              <a:spLocks noChangeShapeType="1"/>
            </p:cNvSpPr>
            <p:nvPr/>
          </p:nvSpPr>
          <p:spPr bwMode="auto">
            <a:xfrm>
              <a:off x="3767" y="2302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44"/>
            <p:cNvSpPr>
              <a:spLocks noChangeShapeType="1"/>
            </p:cNvSpPr>
            <p:nvPr/>
          </p:nvSpPr>
          <p:spPr bwMode="auto">
            <a:xfrm>
              <a:off x="4919" y="2256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7" name="Group 45"/>
          <p:cNvGrpSpPr>
            <a:grpSpLocks/>
          </p:cNvGrpSpPr>
          <p:nvPr/>
        </p:nvGrpSpPr>
        <p:grpSpPr bwMode="auto">
          <a:xfrm>
            <a:off x="1068389" y="2840356"/>
            <a:ext cx="606425" cy="1780328"/>
            <a:chOff x="673" y="2016"/>
            <a:chExt cx="382" cy="1294"/>
          </a:xfrm>
        </p:grpSpPr>
        <p:sp>
          <p:nvSpPr>
            <p:cNvPr id="32824" name="Line 46"/>
            <p:cNvSpPr>
              <a:spLocks noChangeShapeType="1"/>
            </p:cNvSpPr>
            <p:nvPr/>
          </p:nvSpPr>
          <p:spPr bwMode="auto">
            <a:xfrm>
              <a:off x="673" y="2016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7"/>
            <p:cNvSpPr>
              <a:spLocks noChangeShapeType="1"/>
            </p:cNvSpPr>
            <p:nvPr/>
          </p:nvSpPr>
          <p:spPr bwMode="auto">
            <a:xfrm>
              <a:off x="864" y="2016"/>
              <a:ext cx="1" cy="1295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8" name="Group 48"/>
          <p:cNvGrpSpPr>
            <a:grpSpLocks/>
          </p:cNvGrpSpPr>
          <p:nvPr/>
        </p:nvGrpSpPr>
        <p:grpSpPr bwMode="auto">
          <a:xfrm>
            <a:off x="7316789" y="2774316"/>
            <a:ext cx="606425" cy="1846368"/>
            <a:chOff x="4609" y="2016"/>
            <a:chExt cx="382" cy="1342"/>
          </a:xfrm>
        </p:grpSpPr>
        <p:sp>
          <p:nvSpPr>
            <p:cNvPr id="32822" name="Line 49"/>
            <p:cNvSpPr>
              <a:spLocks noChangeShapeType="1"/>
            </p:cNvSpPr>
            <p:nvPr/>
          </p:nvSpPr>
          <p:spPr bwMode="auto">
            <a:xfrm>
              <a:off x="4609" y="2016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50"/>
            <p:cNvSpPr>
              <a:spLocks noChangeShapeType="1"/>
            </p:cNvSpPr>
            <p:nvPr/>
          </p:nvSpPr>
          <p:spPr bwMode="auto">
            <a:xfrm>
              <a:off x="4800" y="2016"/>
              <a:ext cx="1" cy="1343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9" name="Group 51"/>
          <p:cNvGrpSpPr>
            <a:grpSpLocks/>
          </p:cNvGrpSpPr>
          <p:nvPr/>
        </p:nvGrpSpPr>
        <p:grpSpPr bwMode="auto">
          <a:xfrm>
            <a:off x="2692401" y="2840356"/>
            <a:ext cx="606425" cy="1780328"/>
            <a:chOff x="1696" y="2016"/>
            <a:chExt cx="382" cy="1294"/>
          </a:xfrm>
        </p:grpSpPr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>
              <a:off x="1696" y="2016"/>
              <a:ext cx="383" cy="1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>
              <a:off x="1887" y="2016"/>
              <a:ext cx="1" cy="1295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0" name="Group 54"/>
          <p:cNvGrpSpPr>
            <a:grpSpLocks/>
          </p:cNvGrpSpPr>
          <p:nvPr/>
        </p:nvGrpSpPr>
        <p:grpSpPr bwMode="auto">
          <a:xfrm>
            <a:off x="5500689" y="2840356"/>
            <a:ext cx="606425" cy="1780328"/>
            <a:chOff x="3465" y="2064"/>
            <a:chExt cx="382" cy="1294"/>
          </a:xfrm>
        </p:grpSpPr>
        <p:sp>
          <p:nvSpPr>
            <p:cNvPr id="32818" name="Line 55"/>
            <p:cNvSpPr>
              <a:spLocks noChangeShapeType="1"/>
            </p:cNvSpPr>
            <p:nvPr/>
          </p:nvSpPr>
          <p:spPr bwMode="auto">
            <a:xfrm>
              <a:off x="3465" y="2064"/>
              <a:ext cx="383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56"/>
            <p:cNvSpPr>
              <a:spLocks noChangeShapeType="1"/>
            </p:cNvSpPr>
            <p:nvPr/>
          </p:nvSpPr>
          <p:spPr bwMode="auto">
            <a:xfrm>
              <a:off x="3656" y="2064"/>
              <a:ext cx="1" cy="1295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1" name="Group 57"/>
          <p:cNvGrpSpPr>
            <a:grpSpLocks/>
          </p:cNvGrpSpPr>
          <p:nvPr/>
        </p:nvGrpSpPr>
        <p:grpSpPr bwMode="auto">
          <a:xfrm>
            <a:off x="1028701" y="2575561"/>
            <a:ext cx="6931025" cy="63288"/>
            <a:chOff x="648" y="1872"/>
            <a:chExt cx="4366" cy="46"/>
          </a:xfrm>
        </p:grpSpPr>
        <p:sp>
          <p:nvSpPr>
            <p:cNvPr id="32814" name="Line 58"/>
            <p:cNvSpPr>
              <a:spLocks noChangeShapeType="1"/>
            </p:cNvSpPr>
            <p:nvPr/>
          </p:nvSpPr>
          <p:spPr bwMode="auto">
            <a:xfrm>
              <a:off x="648" y="1872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59"/>
            <p:cNvSpPr>
              <a:spLocks noChangeShapeType="1"/>
            </p:cNvSpPr>
            <p:nvPr/>
          </p:nvSpPr>
          <p:spPr bwMode="auto">
            <a:xfrm>
              <a:off x="1704" y="1872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60"/>
            <p:cNvSpPr>
              <a:spLocks noChangeShapeType="1"/>
            </p:cNvSpPr>
            <p:nvPr/>
          </p:nvSpPr>
          <p:spPr bwMode="auto">
            <a:xfrm>
              <a:off x="3431" y="1918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61"/>
            <p:cNvSpPr>
              <a:spLocks noChangeShapeType="1"/>
            </p:cNvSpPr>
            <p:nvPr/>
          </p:nvSpPr>
          <p:spPr bwMode="auto">
            <a:xfrm>
              <a:off x="4583" y="1872"/>
              <a:ext cx="432" cy="1"/>
            </a:xfrm>
            <a:prstGeom prst="line">
              <a:avLst/>
            </a:prstGeom>
            <a:noFill/>
            <a:ln w="19080">
              <a:solidFill>
                <a:srgbClr val="BBE0E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2" name="Line 62"/>
          <p:cNvSpPr>
            <a:spLocks noChangeShapeType="1"/>
          </p:cNvSpPr>
          <p:nvPr/>
        </p:nvSpPr>
        <p:spPr bwMode="auto">
          <a:xfrm>
            <a:off x="952500" y="2575560"/>
            <a:ext cx="1588" cy="198120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63"/>
          <p:cNvSpPr>
            <a:spLocks noChangeShapeType="1"/>
          </p:cNvSpPr>
          <p:nvPr/>
        </p:nvSpPr>
        <p:spPr bwMode="auto">
          <a:xfrm>
            <a:off x="2628900" y="2575560"/>
            <a:ext cx="1588" cy="198120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64"/>
          <p:cNvSpPr>
            <a:spLocks noChangeShapeType="1"/>
          </p:cNvSpPr>
          <p:nvPr/>
        </p:nvSpPr>
        <p:spPr bwMode="auto">
          <a:xfrm>
            <a:off x="5448300" y="2641600"/>
            <a:ext cx="1588" cy="198120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Line 65"/>
          <p:cNvSpPr>
            <a:spLocks noChangeShapeType="1"/>
          </p:cNvSpPr>
          <p:nvPr/>
        </p:nvSpPr>
        <p:spPr bwMode="auto">
          <a:xfrm>
            <a:off x="7277100" y="2575560"/>
            <a:ext cx="1588" cy="198120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AutoShape 66"/>
          <p:cNvSpPr>
            <a:spLocks noChangeArrowheads="1"/>
          </p:cNvSpPr>
          <p:nvPr/>
        </p:nvSpPr>
        <p:spPr bwMode="auto">
          <a:xfrm>
            <a:off x="7165792" y="1816100"/>
            <a:ext cx="143229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>
                <a:solidFill>
                  <a:srgbClr val="FFFFFF"/>
                </a:solidFill>
              </a:rPr>
              <a:t>Q/2 cars</a:t>
            </a:r>
          </a:p>
        </p:txBody>
      </p:sp>
      <p:sp>
        <p:nvSpPr>
          <p:cNvPr id="32807" name="AutoShape 67"/>
          <p:cNvSpPr>
            <a:spLocks noChangeArrowheads="1"/>
          </p:cNvSpPr>
          <p:nvPr/>
        </p:nvSpPr>
        <p:spPr bwMode="auto">
          <a:xfrm>
            <a:off x="969570" y="1816100"/>
            <a:ext cx="1804190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FF3300"/>
                </a:solidFill>
              </a:rPr>
              <a:t>-&gt; Q/2 </a:t>
            </a:r>
            <a:r>
              <a:rPr lang="en-US" altLang="x-none" sz="2800" dirty="0">
                <a:solidFill>
                  <a:srgbClr val="FF3300"/>
                </a:solidFill>
              </a:rPr>
              <a:t>cars</a:t>
            </a:r>
          </a:p>
        </p:txBody>
      </p:sp>
      <p:sp>
        <p:nvSpPr>
          <p:cNvPr id="32808" name="AutoShape 68"/>
          <p:cNvSpPr>
            <a:spLocks noChangeArrowheads="1"/>
          </p:cNvSpPr>
          <p:nvPr/>
        </p:nvSpPr>
        <p:spPr bwMode="auto">
          <a:xfrm>
            <a:off x="2593792" y="1816100"/>
            <a:ext cx="1432293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>
                <a:solidFill>
                  <a:srgbClr val="FFFFFF"/>
                </a:solidFill>
              </a:rPr>
              <a:t>Q/2 cars</a:t>
            </a:r>
          </a:p>
        </p:txBody>
      </p:sp>
      <p:sp>
        <p:nvSpPr>
          <p:cNvPr id="32809" name="AutoShape 69"/>
          <p:cNvSpPr>
            <a:spLocks noChangeArrowheads="1"/>
          </p:cNvSpPr>
          <p:nvPr/>
        </p:nvSpPr>
        <p:spPr bwMode="auto">
          <a:xfrm>
            <a:off x="5446320" y="1816100"/>
            <a:ext cx="1804190" cy="525401"/>
          </a:xfrm>
          <a:prstGeom prst="roundRect">
            <a:avLst>
              <a:gd name="adj" fmla="val 3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dirty="0" smtClean="0">
                <a:solidFill>
                  <a:srgbClr val="FF3300"/>
                </a:solidFill>
              </a:rPr>
              <a:t>-&gt; Q/2 </a:t>
            </a:r>
            <a:r>
              <a:rPr lang="en-US" altLang="x-none" sz="2800" dirty="0">
                <a:solidFill>
                  <a:srgbClr val="FF3300"/>
                </a:solidFill>
              </a:rPr>
              <a:t>cars</a:t>
            </a:r>
          </a:p>
        </p:txBody>
      </p:sp>
      <p:sp>
        <p:nvSpPr>
          <p:cNvPr id="32810" name="Line 70"/>
          <p:cNvSpPr>
            <a:spLocks noChangeShapeType="1"/>
          </p:cNvSpPr>
          <p:nvPr/>
        </p:nvSpPr>
        <p:spPr bwMode="auto">
          <a:xfrm flipV="1">
            <a:off x="2284414" y="290438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Line 71"/>
          <p:cNvSpPr>
            <a:spLocks noChangeShapeType="1"/>
          </p:cNvSpPr>
          <p:nvPr/>
        </p:nvSpPr>
        <p:spPr bwMode="auto">
          <a:xfrm flipV="1">
            <a:off x="3886200" y="2904385"/>
            <a:ext cx="1588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72"/>
          <p:cNvSpPr>
            <a:spLocks noChangeShapeType="1"/>
          </p:cNvSpPr>
          <p:nvPr/>
        </p:nvSpPr>
        <p:spPr bwMode="auto">
          <a:xfrm flipV="1">
            <a:off x="6704014" y="297042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73"/>
          <p:cNvSpPr>
            <a:spLocks noChangeShapeType="1"/>
          </p:cNvSpPr>
          <p:nvPr/>
        </p:nvSpPr>
        <p:spPr bwMode="auto">
          <a:xfrm flipV="1">
            <a:off x="8532814" y="2904385"/>
            <a:ext cx="1587" cy="200872"/>
          </a:xfrm>
          <a:prstGeom prst="line">
            <a:avLst/>
          </a:prstGeom>
          <a:noFill/>
          <a:ln w="12600">
            <a:solidFill>
              <a:srgbClr val="BBE0E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AutoShape 20"/>
          <p:cNvSpPr>
            <a:spLocks noChangeArrowheads="1"/>
          </p:cNvSpPr>
          <p:nvPr/>
        </p:nvSpPr>
        <p:spPr bwMode="auto">
          <a:xfrm>
            <a:off x="839113" y="4734243"/>
            <a:ext cx="2854092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rgbClr val="FF3300"/>
                </a:solidFill>
              </a:rPr>
              <a:t>Red (</a:t>
            </a:r>
            <a:r>
              <a:rPr lang="en-US" altLang="x-none" dirty="0" smtClean="0">
                <a:solidFill>
                  <a:schemeClr val="tx2"/>
                </a:solidFill>
              </a:rPr>
              <a:t>and blue</a:t>
            </a:r>
            <a:r>
              <a:rPr lang="en-US" altLang="x-none" dirty="0" smtClean="0">
                <a:solidFill>
                  <a:srgbClr val="FF3300"/>
                </a:solidFill>
              </a:rPr>
              <a:t>) car </a:t>
            </a:r>
            <a:r>
              <a:rPr lang="en-US" altLang="x-none" dirty="0">
                <a:solidFill>
                  <a:srgbClr val="FF3300"/>
                </a:solidFill>
              </a:rPr>
              <a:t>company</a:t>
            </a:r>
          </a:p>
        </p:txBody>
      </p:sp>
      <p:sp>
        <p:nvSpPr>
          <p:cNvPr id="81" name="AutoShape 21"/>
          <p:cNvSpPr>
            <a:spLocks noChangeArrowheads="1"/>
          </p:cNvSpPr>
          <p:nvPr/>
        </p:nvSpPr>
        <p:spPr bwMode="auto">
          <a:xfrm>
            <a:off x="5541231" y="4734243"/>
            <a:ext cx="2760542" cy="371513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chemeClr val="tx2"/>
                </a:solidFill>
              </a:rPr>
              <a:t>Blue (</a:t>
            </a:r>
            <a:r>
              <a:rPr lang="en-US" altLang="x-none" dirty="0" smtClean="0">
                <a:solidFill>
                  <a:srgbClr val="FF0000"/>
                </a:solidFill>
              </a:rPr>
              <a:t>and red</a:t>
            </a:r>
            <a:r>
              <a:rPr lang="en-US" altLang="x-none" dirty="0" smtClean="0">
                <a:solidFill>
                  <a:schemeClr val="tx2"/>
                </a:solidFill>
              </a:rPr>
              <a:t>) car </a:t>
            </a:r>
            <a:r>
              <a:rPr lang="en-US" altLang="x-none" dirty="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027" y="929759"/>
            <a:ext cx="823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dirty="0" smtClean="0">
                <a:latin typeface="SJSU Spartan Regular" pitchFamily="2" charset="0"/>
              </a:rPr>
              <a:t>…as </a:t>
            </a:r>
            <a:r>
              <a:rPr lang="en-US" altLang="x-none" dirty="0">
                <a:latin typeface="SJSU Spartan Regular" pitchFamily="2" charset="0"/>
              </a:rPr>
              <a:t>customers now have a </a:t>
            </a:r>
            <a:r>
              <a:rPr lang="en-US" altLang="x-none" dirty="0" smtClean="0">
                <a:latin typeface="SJSU Spartan Regular" pitchFamily="2" charset="0"/>
              </a:rPr>
              <a:t>choice and manufacturers compete directly</a:t>
            </a:r>
            <a:endParaRPr lang="en-US" dirty="0" smtClean="0">
              <a:latin typeface="SJSU Spartan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Segmentation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When customers’ needs are not homogeneous…</a:t>
            </a:r>
          </a:p>
          <a:p>
            <a:pPr marL="741363" lvl="1" indent="-284163" eaLnBrk="1" hangingPunct="1"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Segmentation and tailoring products to each segment leads to higher value being created for customers</a:t>
            </a:r>
          </a:p>
          <a:p>
            <a:pPr marL="741363" lvl="1" indent="-284163" eaLnBrk="1" hangingPunct="1"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However, does this lead to higher profits?</a:t>
            </a:r>
          </a:p>
          <a:p>
            <a:pPr marL="741363" lvl="1" indent="-284163" eaLnBrk="1" hangingPunct="1"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Need to consider </a:t>
            </a:r>
          </a:p>
          <a:p>
            <a:pPr lvl="2" eaLnBrk="1" hangingPunct="1">
              <a:buClr>
                <a:srgbClr val="0072D1"/>
              </a:buClr>
              <a:buSzPct val="50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Cost of variety</a:t>
            </a:r>
          </a:p>
          <a:p>
            <a:pPr lvl="2" eaLnBrk="1" hangingPunct="1">
              <a:buClr>
                <a:srgbClr val="0072D1"/>
              </a:buClr>
              <a:buSzPct val="50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mtClean="0"/>
              <a:t>Ability to appropriate (segment competition)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736848-789A-4D48-91CA-374CF9D5771C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CF27-A442-424F-997F-E391F7D345ED}" type="slidenum">
              <a:rPr lang="en-US" altLang="x-none"/>
              <a:pPr>
                <a:defRPr/>
              </a:pPr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5364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065-DEED-4DD9-ADED-766C864322CE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1650" y="981075"/>
            <a:ext cx="6010275" cy="4171950"/>
          </a:xfrm>
          <a:prstGeom prst="rect">
            <a:avLst/>
          </a:prstGeom>
          <a:gradFill flip="none" rotWithShape="1"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SJSU Spartan 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152" y="273435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Interior </a:t>
            </a:r>
          </a:p>
          <a:p>
            <a:r>
              <a:rPr lang="en-US" dirty="0" smtClean="0">
                <a:latin typeface="SJSU Spartan Regular" pitchFamily="2" charset="0"/>
              </a:rPr>
              <a:t>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889" y="515370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MPG</a:t>
            </a:r>
          </a:p>
        </p:txBody>
      </p:sp>
      <p:sp>
        <p:nvSpPr>
          <p:cNvPr id="9" name="Oval 8"/>
          <p:cNvSpPr/>
          <p:nvPr/>
        </p:nvSpPr>
        <p:spPr>
          <a:xfrm>
            <a:off x="1873371" y="4215497"/>
            <a:ext cx="1133474" cy="781051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SJSU Spartan Bold" pitchFamily="2" charset="0"/>
              </a:rPr>
              <a:t>Sports cars</a:t>
            </a:r>
          </a:p>
        </p:txBody>
      </p:sp>
      <p:sp>
        <p:nvSpPr>
          <p:cNvPr id="10" name="Oval 9"/>
          <p:cNvSpPr/>
          <p:nvPr/>
        </p:nvSpPr>
        <p:spPr>
          <a:xfrm>
            <a:off x="2098515" y="2077132"/>
            <a:ext cx="1857374" cy="1076327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JSU Spartan Bold" pitchFamily="2" charset="0"/>
              </a:rPr>
              <a:t>SUV</a:t>
            </a:r>
          </a:p>
        </p:txBody>
      </p:sp>
      <p:sp>
        <p:nvSpPr>
          <p:cNvPr id="11" name="Oval 10"/>
          <p:cNvSpPr/>
          <p:nvPr/>
        </p:nvSpPr>
        <p:spPr>
          <a:xfrm>
            <a:off x="2753128" y="1124632"/>
            <a:ext cx="1619249" cy="952500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JSU Spartan Bold" pitchFamily="2" charset="0"/>
              </a:rPr>
              <a:t>Minivan</a:t>
            </a:r>
          </a:p>
        </p:txBody>
      </p:sp>
      <p:sp>
        <p:nvSpPr>
          <p:cNvPr id="13" name="Oval 12"/>
          <p:cNvSpPr/>
          <p:nvPr/>
        </p:nvSpPr>
        <p:spPr>
          <a:xfrm>
            <a:off x="5895973" y="3548745"/>
            <a:ext cx="1809751" cy="1057277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JSU Spartan Bold" pitchFamily="2" charset="0"/>
              </a:rPr>
              <a:t>Sub-compact</a:t>
            </a:r>
          </a:p>
        </p:txBody>
      </p:sp>
      <p:sp>
        <p:nvSpPr>
          <p:cNvPr id="14" name="Oval 13"/>
          <p:cNvSpPr/>
          <p:nvPr/>
        </p:nvSpPr>
        <p:spPr>
          <a:xfrm>
            <a:off x="5384639" y="2734359"/>
            <a:ext cx="1485900" cy="952500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JSU Spartan Bold" pitchFamily="2" charset="0"/>
              </a:rPr>
              <a:t>Sedan</a:t>
            </a:r>
          </a:p>
        </p:txBody>
      </p:sp>
      <p:sp>
        <p:nvSpPr>
          <p:cNvPr id="15" name="Oval 14"/>
          <p:cNvSpPr/>
          <p:nvPr/>
        </p:nvSpPr>
        <p:spPr>
          <a:xfrm>
            <a:off x="3878383" y="2734359"/>
            <a:ext cx="1485900" cy="952500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JSU Spartan Bold" pitchFamily="2" charset="0"/>
              </a:rPr>
              <a:t>Luxury</a:t>
            </a:r>
          </a:p>
        </p:txBody>
      </p:sp>
    </p:spTree>
    <p:extLst>
      <p:ext uri="{BB962C8B-B14F-4D97-AF65-F5344CB8AC3E}">
        <p14:creationId xmlns:p14="http://schemas.microsoft.com/office/powerpoint/2010/main" val="394667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dirty="0" smtClean="0"/>
              <a:t>Summary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Four generic strategies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Full line segmentation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Entire market cost leadership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High value niche market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Cost leader niche market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Lowering costs (E.O.S) often requires high volume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Variety means lower volume thus higher costs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Cost leadership and product variety (segmentation) are/were almost mutually exclusive </a:t>
            </a:r>
            <a:r>
              <a:rPr lang="en-US" altLang="x-none" sz="2000" dirty="0" smtClean="0">
                <a:cs typeface="Arial" charset="0"/>
              </a:rPr>
              <a:t>→ </a:t>
            </a:r>
            <a:r>
              <a:rPr lang="en-US" altLang="x-none" sz="2000" dirty="0" smtClean="0"/>
              <a:t>“Stuck in the middle”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charset="0"/>
              <a:buChar char="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400" dirty="0" smtClean="0"/>
              <a:t>Flexible manufacturing and quality 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Less impact on cost from increasing variety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Clr>
                <a:srgbClr val="0072D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x-none" sz="2000" dirty="0" smtClean="0"/>
              <a:t>Makes segmentation possible in market that were previously too small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BAF68-0B5B-4D77-BEB7-930B28577FF8}" type="datetime1">
              <a:rPr lang="en-US" altLang="x-none" smtClean="0"/>
              <a:t>8/21/2018</a:t>
            </a:fld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E988-84C0-4CE7-829D-B0910929A3C8}" type="slidenum">
              <a:rPr lang="en-US" altLang="x-none"/>
              <a:pPr>
                <a:defRPr/>
              </a:pPr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7392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065-DEED-4DD9-ADED-766C864322CE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86050" y="5555242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JSU Spartan Regular" pitchFamily="2" charset="0"/>
              </a:rPr>
              <a:t>http://www.wsj.com/mdc/public/page/2_3022-autosales.html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JSU Spartan Regular" pitchFamily="2" charset="0"/>
              </a:rPr>
              <a:t>https://www.avis.com/en/reservation#/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SJSU Spartan Regular" pitchFamily="2" charset="0"/>
              </a:rPr>
              <a:t>vehicles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SJSU Spartan Regular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74131"/>
            <a:ext cx="7445310" cy="474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0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3200" dirty="0" smtClean="0"/>
              <a:t>Generic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6A9F-13AF-42C5-BFE1-A328C6781D35}" type="datetime1">
              <a:rPr lang="en-US" smtClean="0"/>
              <a:t>8/21/2018</a:t>
            </a:fld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88AF8-D9CF-414B-9E2D-01B3572422E7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grpSp>
        <p:nvGrpSpPr>
          <p:cNvPr id="2" name="Group 1"/>
          <p:cNvGrpSpPr/>
          <p:nvPr/>
        </p:nvGrpSpPr>
        <p:grpSpPr>
          <a:xfrm>
            <a:off x="2227032" y="1587986"/>
            <a:ext cx="6400800" cy="3098314"/>
            <a:chOff x="1601788" y="1783080"/>
            <a:chExt cx="6400800" cy="3302000"/>
          </a:xfrm>
        </p:grpSpPr>
        <p:sp>
          <p:nvSpPr>
            <p:cNvPr id="3078" name="AutoShape 2"/>
            <p:cNvSpPr>
              <a:spLocks noChangeArrowheads="1"/>
            </p:cNvSpPr>
            <p:nvPr/>
          </p:nvSpPr>
          <p:spPr bwMode="auto">
            <a:xfrm>
              <a:off x="1601788" y="1783080"/>
              <a:ext cx="6400800" cy="3302000"/>
            </a:xfrm>
            <a:prstGeom prst="roundRect">
              <a:avLst>
                <a:gd name="adj" fmla="val 42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x-none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  <p:sp>
          <p:nvSpPr>
            <p:cNvPr id="3079" name="Line 3"/>
            <p:cNvSpPr>
              <a:spLocks noChangeShapeType="1"/>
            </p:cNvSpPr>
            <p:nvPr/>
          </p:nvSpPr>
          <p:spPr bwMode="auto">
            <a:xfrm>
              <a:off x="1601788" y="3434080"/>
              <a:ext cx="6400800" cy="13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  <p:sp>
          <p:nvSpPr>
            <p:cNvPr id="3080" name="Line 4"/>
            <p:cNvSpPr>
              <a:spLocks noChangeShapeType="1"/>
            </p:cNvSpPr>
            <p:nvPr/>
          </p:nvSpPr>
          <p:spPr bwMode="auto">
            <a:xfrm>
              <a:off x="4773614" y="1783080"/>
              <a:ext cx="1587" cy="330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  <a:latin typeface="SJSU Spartan ExtraLight" pitchFamily="2" charset="0"/>
              </a:endParaRPr>
            </a:p>
          </p:txBody>
        </p:sp>
      </p:grp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2990012" y="1157985"/>
            <a:ext cx="1539502" cy="340735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>
                <a:solidFill>
                  <a:srgbClr val="0055A2"/>
                </a:solidFill>
                <a:latin typeface="SJSU Spartan ExtraLight" pitchFamily="2" charset="0"/>
              </a:rPr>
              <a:t>Entire market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5965977" y="1157985"/>
            <a:ext cx="1991548" cy="340735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>
                <a:solidFill>
                  <a:srgbClr val="0055A2"/>
                </a:solidFill>
                <a:latin typeface="SJSU Spartan ExtraLight" pitchFamily="2" charset="0"/>
              </a:rPr>
              <a:t>Part of the market</a:t>
            </a: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2618801" y="1792514"/>
            <a:ext cx="2397109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ExtraLight" pitchFamily="2" charset="0"/>
              </a:rPr>
              <a:t>Full line segmentation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6086000" y="1792514"/>
            <a:ext cx="188414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  <a:latin typeface="SJSU Spartan ExtraLight" pitchFamily="2" charset="0"/>
              </a:rPr>
              <a:t>High value niche</a:t>
            </a:r>
          </a:p>
        </p:txBody>
      </p:sp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3160616" y="3355724"/>
            <a:ext cx="131347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ExtraLight" pitchFamily="2" charset="0"/>
              </a:rPr>
              <a:t>Cost leader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6131685" y="3380111"/>
            <a:ext cx="179277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  <a:latin typeface="SJSU Spartan ExtraLight" pitchFamily="2" charset="0"/>
              </a:rPr>
              <a:t>Low </a:t>
            </a:r>
            <a:r>
              <a:rPr lang="en-US" altLang="x-none" sz="1600" b="1" dirty="0" smtClean="0">
                <a:solidFill>
                  <a:srgbClr val="0055A2"/>
                </a:solidFill>
                <a:latin typeface="SJSU Spartan ExtraLight" pitchFamily="2" charset="0"/>
              </a:rPr>
              <a:t>price </a:t>
            </a:r>
            <a:r>
              <a:rPr lang="en-US" altLang="x-none" sz="1600" b="1" dirty="0">
                <a:solidFill>
                  <a:srgbClr val="0055A2"/>
                </a:solidFill>
                <a:latin typeface="SJSU Spartan ExtraLight" pitchFamily="2" charset="0"/>
              </a:rPr>
              <a:t>niche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802114" y="2041354"/>
            <a:ext cx="1114706" cy="863955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Meeting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segment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needs</a:t>
            </a:r>
            <a:endParaRPr lang="en-US" altLang="x-none" sz="1600" dirty="0">
              <a:solidFill>
                <a:srgbClr val="0055A2"/>
              </a:solidFill>
              <a:latin typeface="SJSU Spartan ExtraLight" pitchFamily="2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95139" y="3723690"/>
            <a:ext cx="1728656" cy="586957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Manufacturing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Efficiency</a:t>
            </a:r>
            <a:endParaRPr lang="en-US" altLang="x-none" sz="1600" dirty="0">
              <a:solidFill>
                <a:srgbClr val="0055A2"/>
              </a:solidFill>
              <a:latin typeface="SJSU Spartan ExtraLight" pitchFamily="2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3207907" y="2302963"/>
            <a:ext cx="121890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Ford, GM…</a:t>
            </a:r>
            <a:endParaRPr lang="en-US" altLang="x-none" sz="1600" dirty="0">
              <a:solidFill>
                <a:srgbClr val="0055A2"/>
              </a:solidFill>
              <a:latin typeface="SJSU Spartan ExtraLight" pitchFamily="2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5952354" y="2302962"/>
            <a:ext cx="201880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McLaren, </a:t>
            </a: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Morgan</a:t>
            </a:r>
            <a:endParaRPr lang="en-US" altLang="x-none" sz="1600" dirty="0">
              <a:solidFill>
                <a:srgbClr val="0055A2"/>
              </a:solidFill>
              <a:latin typeface="SJSU Spartan ExtraLight" pitchFamily="2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3100646" y="3723690"/>
            <a:ext cx="1568356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dirty="0" smtClean="0">
                <a:solidFill>
                  <a:srgbClr val="0055A2"/>
                </a:solidFill>
                <a:latin typeface="SJSU Spartan ExtraLight" pitchFamily="2" charset="0"/>
              </a:rPr>
              <a:t>Fort (Model T)</a:t>
            </a:r>
            <a:endParaRPr lang="en-US" altLang="x-none" sz="1600" dirty="0">
              <a:solidFill>
                <a:srgbClr val="0055A2"/>
              </a:solidFill>
              <a:latin typeface="SJSU Spartan Extra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29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9"/>
          <p:cNvSpPr>
            <a:spLocks noChangeArrowheads="1"/>
          </p:cNvSpPr>
          <p:nvPr/>
        </p:nvSpPr>
        <p:spPr bwMode="auto">
          <a:xfrm>
            <a:off x="1447800" y="2657474"/>
            <a:ext cx="1981200" cy="1503045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>
                <a:solidFill>
                  <a:srgbClr val="000000"/>
                </a:solidFill>
              </a:rPr>
              <a:t>One big segment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>
                <a:solidFill>
                  <a:srgbClr val="000000"/>
                </a:solidFill>
              </a:rPr>
              <a:t>(Ford Model T)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2800" dirty="0" smtClean="0"/>
              <a:t>Profit maximization, no segmentation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EDB-D241-4CDF-8DBC-6F216904397A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6</a:t>
            </a:fld>
            <a:endParaRPr lang="en-US"/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1447800" y="1386840"/>
            <a:ext cx="1588" cy="363220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1447800" y="5019040"/>
            <a:ext cx="6324600" cy="1376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5"/>
          <p:cNvSpPr>
            <a:spLocks noChangeArrowheads="1"/>
          </p:cNvSpPr>
          <p:nvPr/>
        </p:nvSpPr>
        <p:spPr bwMode="auto">
          <a:xfrm>
            <a:off x="950292" y="2735474"/>
            <a:ext cx="39335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</a:rPr>
              <a:t>P*</a:t>
            </a:r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730201" y="1386840"/>
            <a:ext cx="60334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Price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4167477" y="5019040"/>
            <a:ext cx="90112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quantity</a:t>
            </a:r>
          </a:p>
        </p:txBody>
      </p:sp>
      <p:sp>
        <p:nvSpPr>
          <p:cNvPr id="14" name="Freeform 17"/>
          <p:cNvSpPr>
            <a:spLocks noChangeArrowheads="1"/>
          </p:cNvSpPr>
          <p:nvPr/>
        </p:nvSpPr>
        <p:spPr bwMode="auto">
          <a:xfrm flipH="1">
            <a:off x="1500186" y="1386839"/>
            <a:ext cx="6219825" cy="2280285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9590" y="3990152"/>
            <a:ext cx="55121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Cost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>
            <a:off x="1219200" y="4160520"/>
            <a:ext cx="6553200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7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447800" y="1914526"/>
            <a:ext cx="736600" cy="2226944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Luxury 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2190750" y="2419349"/>
            <a:ext cx="781050" cy="1731645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Mid </a:t>
            </a:r>
            <a:endParaRPr lang="en-US" altLang="x-none" sz="18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range 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971799" y="3352800"/>
            <a:ext cx="2428875" cy="807720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>
                <a:solidFill>
                  <a:srgbClr val="000000"/>
                </a:solidFill>
              </a:rPr>
              <a:t>Compact 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66949" y="38100"/>
            <a:ext cx="6877051" cy="6001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2400" dirty="0" smtClean="0"/>
              <a:t>Profit maximization, no segmentation?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03B4-CE1B-4091-83BB-D005386A0E73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7</a:t>
            </a:fld>
            <a:endParaRPr lang="en-US"/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1447800" y="1386840"/>
            <a:ext cx="1588" cy="363220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1447800" y="5019040"/>
            <a:ext cx="6324600" cy="1376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5"/>
          <p:cNvSpPr>
            <a:spLocks noChangeArrowheads="1"/>
          </p:cNvSpPr>
          <p:nvPr/>
        </p:nvSpPr>
        <p:spPr bwMode="auto">
          <a:xfrm>
            <a:off x="950292" y="2735474"/>
            <a:ext cx="39335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</a:rPr>
              <a:t>P*</a:t>
            </a:r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730201" y="1386840"/>
            <a:ext cx="60334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Price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4167477" y="5019040"/>
            <a:ext cx="90112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quantity</a:t>
            </a:r>
          </a:p>
        </p:txBody>
      </p:sp>
      <p:sp>
        <p:nvSpPr>
          <p:cNvPr id="14" name="Freeform 17"/>
          <p:cNvSpPr>
            <a:spLocks noChangeArrowheads="1"/>
          </p:cNvSpPr>
          <p:nvPr/>
        </p:nvSpPr>
        <p:spPr bwMode="auto">
          <a:xfrm flipH="1">
            <a:off x="1500186" y="1386839"/>
            <a:ext cx="6219825" cy="2280285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9590" y="3990152"/>
            <a:ext cx="55121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Cost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>
            <a:off x="1219200" y="4160520"/>
            <a:ext cx="6553200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0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184400" y="2400299"/>
            <a:ext cx="736600" cy="1760219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Firm 2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18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Mid-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smtClean="0">
                <a:solidFill>
                  <a:srgbClr val="000000"/>
                </a:solidFill>
              </a:rPr>
              <a:t>range</a:t>
            </a:r>
            <a:r>
              <a:rPr lang="en-US" altLang="x-none" sz="1800" dirty="0" smtClean="0">
                <a:solidFill>
                  <a:srgbClr val="000000"/>
                </a:solidFill>
              </a:rPr>
              <a:t> 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447800" y="1914526"/>
            <a:ext cx="736600" cy="2226944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Firm 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x-none" sz="18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Luxury 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921001" y="3352800"/>
            <a:ext cx="2479674" cy="807720"/>
          </a:xfrm>
          <a:prstGeom prst="roundRect">
            <a:avLst>
              <a:gd name="adj" fmla="val 106"/>
            </a:avLst>
          </a:prstGeom>
          <a:solidFill>
            <a:srgbClr val="92D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Firm 3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Compact 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66949" y="28575"/>
            <a:ext cx="6877051" cy="6001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2400" dirty="0" smtClean="0"/>
              <a:t>Profit maximization, no segmentation?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E5F1-9CA8-41C1-AD86-8AA0B59FF0E5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8</a:t>
            </a:fld>
            <a:endParaRPr lang="en-US"/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1447800" y="1386840"/>
            <a:ext cx="1588" cy="363220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1447800" y="5019040"/>
            <a:ext cx="6324600" cy="1376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5"/>
          <p:cNvSpPr>
            <a:spLocks noChangeArrowheads="1"/>
          </p:cNvSpPr>
          <p:nvPr/>
        </p:nvSpPr>
        <p:spPr bwMode="auto">
          <a:xfrm>
            <a:off x="950292" y="2735474"/>
            <a:ext cx="39335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>
                <a:solidFill>
                  <a:srgbClr val="0055A2"/>
                </a:solidFill>
              </a:rPr>
              <a:t>P*</a:t>
            </a:r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730201" y="1386840"/>
            <a:ext cx="60334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Price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4167477" y="5019040"/>
            <a:ext cx="90112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quantity</a:t>
            </a:r>
          </a:p>
        </p:txBody>
      </p:sp>
      <p:sp>
        <p:nvSpPr>
          <p:cNvPr id="14" name="Freeform 17"/>
          <p:cNvSpPr>
            <a:spLocks noChangeArrowheads="1"/>
          </p:cNvSpPr>
          <p:nvPr/>
        </p:nvSpPr>
        <p:spPr bwMode="auto">
          <a:xfrm flipH="1">
            <a:off x="1500186" y="1386839"/>
            <a:ext cx="6219825" cy="2280285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9590" y="3990152"/>
            <a:ext cx="55121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Cost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>
            <a:off x="1219200" y="4160520"/>
            <a:ext cx="6553200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6648450" y="1719261"/>
            <a:ext cx="1851024" cy="4238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Nich</a:t>
            </a:r>
            <a:r>
              <a:rPr lang="en-US" altLang="x-none" dirty="0" smtClean="0">
                <a:solidFill>
                  <a:srgbClr val="000000"/>
                </a:solidFill>
              </a:rPr>
              <a:t>e c</a:t>
            </a:r>
            <a:r>
              <a:rPr lang="en-US" altLang="x-none" sz="1800" dirty="0" smtClean="0">
                <a:solidFill>
                  <a:srgbClr val="000000"/>
                </a:solidFill>
              </a:rPr>
              <a:t>ost leader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648450" y="1314450"/>
            <a:ext cx="1851024" cy="413126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Niche </a:t>
            </a:r>
            <a:r>
              <a:rPr lang="en-US" altLang="x-none" sz="1800" dirty="0" err="1" smtClean="0">
                <a:solidFill>
                  <a:srgbClr val="000000"/>
                </a:solidFill>
              </a:rPr>
              <a:t>segmenter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8050" y="9906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281709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447800" y="1914526"/>
            <a:ext cx="736600" cy="1038223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Luxury 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2190750" y="2419349"/>
            <a:ext cx="781050" cy="1066801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Mid </a:t>
            </a:r>
            <a:endParaRPr lang="en-US" altLang="x-none" sz="18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 dirty="0" smtClean="0">
                <a:solidFill>
                  <a:srgbClr val="000000"/>
                </a:solidFill>
              </a:rPr>
              <a:t>range 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971799" y="3352800"/>
            <a:ext cx="2428875" cy="807719"/>
          </a:xfrm>
          <a:prstGeom prst="roundRect">
            <a:avLst>
              <a:gd name="adj" fmla="val 106"/>
            </a:avLst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800">
                <a:solidFill>
                  <a:srgbClr val="000000"/>
                </a:solidFill>
              </a:rPr>
              <a:t>Compact 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66949" y="19050"/>
            <a:ext cx="6877051" cy="6001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x-none" sz="2400" dirty="0" smtClean="0"/>
              <a:t>Profit maximization, no segmentation?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92B9-671E-47D8-A28D-9DCEDAC9E551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9</a:t>
            </a:fld>
            <a:endParaRPr lang="en-US"/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1447800" y="1386840"/>
            <a:ext cx="1588" cy="363220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1447800" y="5019040"/>
            <a:ext cx="6324600" cy="1376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730201" y="1386840"/>
            <a:ext cx="60334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 dirty="0" smtClean="0">
                <a:solidFill>
                  <a:srgbClr val="0055A2"/>
                </a:solidFill>
              </a:rPr>
              <a:t>Price</a:t>
            </a:r>
            <a:endParaRPr lang="en-US" altLang="x-none" sz="1600" b="1" dirty="0">
              <a:solidFill>
                <a:srgbClr val="0055A2"/>
              </a:solidFill>
            </a:endParaRPr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4167477" y="5019040"/>
            <a:ext cx="90112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1600" b="1">
                <a:solidFill>
                  <a:srgbClr val="0055A2"/>
                </a:solidFill>
              </a:rPr>
              <a:t>quantity</a:t>
            </a:r>
          </a:p>
        </p:txBody>
      </p:sp>
      <p:sp>
        <p:nvSpPr>
          <p:cNvPr id="14" name="Freeform 17"/>
          <p:cNvSpPr>
            <a:spLocks noChangeArrowheads="1"/>
          </p:cNvSpPr>
          <p:nvPr/>
        </p:nvSpPr>
        <p:spPr bwMode="auto">
          <a:xfrm flipH="1">
            <a:off x="1500186" y="1386839"/>
            <a:ext cx="6219825" cy="2280285"/>
          </a:xfrm>
          <a:custGeom>
            <a:avLst/>
            <a:gdLst>
              <a:gd name="T0" fmla="*/ 0 w 17111"/>
              <a:gd name="T1" fmla="*/ 221 h 4359"/>
              <a:gd name="T2" fmla="*/ 30 w 17111"/>
              <a:gd name="T3" fmla="*/ 219 h 4359"/>
              <a:gd name="T4" fmla="*/ 60 w 17111"/>
              <a:gd name="T5" fmla="*/ 218 h 4359"/>
              <a:gd name="T6" fmla="*/ 90 w 17111"/>
              <a:gd name="T7" fmla="*/ 216 h 4359"/>
              <a:gd name="T8" fmla="*/ 120 w 17111"/>
              <a:gd name="T9" fmla="*/ 214 h 4359"/>
              <a:gd name="T10" fmla="*/ 149 w 17111"/>
              <a:gd name="T11" fmla="*/ 211 h 4359"/>
              <a:gd name="T12" fmla="*/ 178 w 17111"/>
              <a:gd name="T13" fmla="*/ 208 h 4359"/>
              <a:gd name="T14" fmla="*/ 208 w 17111"/>
              <a:gd name="T15" fmla="*/ 205 h 4359"/>
              <a:gd name="T16" fmla="*/ 237 w 17111"/>
              <a:gd name="T17" fmla="*/ 201 h 4359"/>
              <a:gd name="T18" fmla="*/ 266 w 17111"/>
              <a:gd name="T19" fmla="*/ 197 h 4359"/>
              <a:gd name="T20" fmla="*/ 294 w 17111"/>
              <a:gd name="T21" fmla="*/ 193 h 4359"/>
              <a:gd name="T22" fmla="*/ 322 w 17111"/>
              <a:gd name="T23" fmla="*/ 188 h 4359"/>
              <a:gd name="T24" fmla="*/ 350 w 17111"/>
              <a:gd name="T25" fmla="*/ 183 h 4359"/>
              <a:gd name="T26" fmla="*/ 378 w 17111"/>
              <a:gd name="T27" fmla="*/ 178 h 4359"/>
              <a:gd name="T28" fmla="*/ 406 w 17111"/>
              <a:gd name="T29" fmla="*/ 172 h 4359"/>
              <a:gd name="T30" fmla="*/ 433 w 17111"/>
              <a:gd name="T31" fmla="*/ 166 h 4359"/>
              <a:gd name="T32" fmla="*/ 459 w 17111"/>
              <a:gd name="T33" fmla="*/ 160 h 4359"/>
              <a:gd name="T34" fmla="*/ 486 w 17111"/>
              <a:gd name="T35" fmla="*/ 153 h 4359"/>
              <a:gd name="T36" fmla="*/ 512 w 17111"/>
              <a:gd name="T37" fmla="*/ 147 h 4359"/>
              <a:gd name="T38" fmla="*/ 537 w 17111"/>
              <a:gd name="T39" fmla="*/ 139 h 4359"/>
              <a:gd name="T40" fmla="*/ 562 w 17111"/>
              <a:gd name="T41" fmla="*/ 132 h 4359"/>
              <a:gd name="T42" fmla="*/ 587 w 17111"/>
              <a:gd name="T43" fmla="*/ 124 h 4359"/>
              <a:gd name="T44" fmla="*/ 611 w 17111"/>
              <a:gd name="T45" fmla="*/ 116 h 4359"/>
              <a:gd name="T46" fmla="*/ 635 w 17111"/>
              <a:gd name="T47" fmla="*/ 108 h 4359"/>
              <a:gd name="T48" fmla="*/ 658 w 17111"/>
              <a:gd name="T49" fmla="*/ 99 h 4359"/>
              <a:gd name="T50" fmla="*/ 681 w 17111"/>
              <a:gd name="T51" fmla="*/ 90 h 4359"/>
              <a:gd name="T52" fmla="*/ 703 w 17111"/>
              <a:gd name="T53" fmla="*/ 81 h 4359"/>
              <a:gd name="T54" fmla="*/ 725 w 17111"/>
              <a:gd name="T55" fmla="*/ 72 h 4359"/>
              <a:gd name="T56" fmla="*/ 746 w 17111"/>
              <a:gd name="T57" fmla="*/ 62 h 4359"/>
              <a:gd name="T58" fmla="*/ 766 w 17111"/>
              <a:gd name="T59" fmla="*/ 53 h 4359"/>
              <a:gd name="T60" fmla="*/ 786 w 17111"/>
              <a:gd name="T61" fmla="*/ 43 h 4359"/>
              <a:gd name="T62" fmla="*/ 806 w 17111"/>
              <a:gd name="T63" fmla="*/ 32 h 4359"/>
              <a:gd name="T64" fmla="*/ 825 w 17111"/>
              <a:gd name="T65" fmla="*/ 22 h 4359"/>
              <a:gd name="T66" fmla="*/ 843 w 17111"/>
              <a:gd name="T67" fmla="*/ 11 h 4359"/>
              <a:gd name="T68" fmla="*/ 860 w 17111"/>
              <a:gd name="T69" fmla="*/ 0 h 43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11" h="4359">
                <a:moveTo>
                  <a:pt x="0" y="4358"/>
                </a:moveTo>
                <a:lnTo>
                  <a:pt x="597" y="4333"/>
                </a:lnTo>
                <a:lnTo>
                  <a:pt x="1193" y="4301"/>
                </a:lnTo>
                <a:lnTo>
                  <a:pt x="1786" y="4263"/>
                </a:lnTo>
                <a:lnTo>
                  <a:pt x="2377" y="4217"/>
                </a:lnTo>
                <a:lnTo>
                  <a:pt x="2965" y="4165"/>
                </a:lnTo>
                <a:lnTo>
                  <a:pt x="3550" y="4106"/>
                </a:lnTo>
                <a:lnTo>
                  <a:pt x="4131" y="4041"/>
                </a:lnTo>
                <a:lnTo>
                  <a:pt x="4709" y="3969"/>
                </a:lnTo>
                <a:lnTo>
                  <a:pt x="5281" y="3890"/>
                </a:lnTo>
                <a:lnTo>
                  <a:pt x="5849" y="3805"/>
                </a:lnTo>
                <a:lnTo>
                  <a:pt x="6412" y="3713"/>
                </a:lnTo>
                <a:lnTo>
                  <a:pt x="6969" y="3614"/>
                </a:lnTo>
                <a:lnTo>
                  <a:pt x="7521" y="3510"/>
                </a:lnTo>
                <a:lnTo>
                  <a:pt x="8066" y="3399"/>
                </a:lnTo>
                <a:lnTo>
                  <a:pt x="8604" y="3281"/>
                </a:lnTo>
                <a:lnTo>
                  <a:pt x="9135" y="3158"/>
                </a:lnTo>
                <a:lnTo>
                  <a:pt x="9659" y="3029"/>
                </a:lnTo>
                <a:lnTo>
                  <a:pt x="10175" y="2893"/>
                </a:lnTo>
                <a:lnTo>
                  <a:pt x="10683" y="2752"/>
                </a:lnTo>
                <a:lnTo>
                  <a:pt x="11182" y="2605"/>
                </a:lnTo>
                <a:lnTo>
                  <a:pt x="11673" y="2452"/>
                </a:lnTo>
                <a:lnTo>
                  <a:pt x="12154" y="2294"/>
                </a:lnTo>
                <a:lnTo>
                  <a:pt x="12626" y="2130"/>
                </a:lnTo>
                <a:lnTo>
                  <a:pt x="13089" y="1961"/>
                </a:lnTo>
                <a:lnTo>
                  <a:pt x="13541" y="1786"/>
                </a:lnTo>
                <a:lnTo>
                  <a:pt x="13983" y="1607"/>
                </a:lnTo>
                <a:lnTo>
                  <a:pt x="14414" y="1422"/>
                </a:lnTo>
                <a:lnTo>
                  <a:pt x="14834" y="1232"/>
                </a:lnTo>
                <a:lnTo>
                  <a:pt x="15243" y="1038"/>
                </a:lnTo>
                <a:lnTo>
                  <a:pt x="15641" y="839"/>
                </a:lnTo>
                <a:lnTo>
                  <a:pt x="16026" y="636"/>
                </a:lnTo>
                <a:lnTo>
                  <a:pt x="16400" y="428"/>
                </a:lnTo>
                <a:lnTo>
                  <a:pt x="16761" y="216"/>
                </a:lnTo>
                <a:lnTo>
                  <a:pt x="17110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>
            <a:off x="2971800" y="4160520"/>
            <a:ext cx="2428874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184401" y="3486150"/>
            <a:ext cx="787400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1447799" y="2961086"/>
            <a:ext cx="736601" cy="0"/>
          </a:xfrm>
          <a:prstGeom prst="line">
            <a:avLst/>
          </a:prstGeom>
          <a:noFill/>
          <a:ln w="25560">
            <a:solidFill>
              <a:srgbClr val="0055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71725" y="1057275"/>
            <a:ext cx="614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JSU Spartan Regular" pitchFamily="2" charset="0"/>
              </a:rPr>
              <a:t>…But costs will rise with smaller production volumes</a:t>
            </a:r>
          </a:p>
        </p:txBody>
      </p:sp>
    </p:spTree>
    <p:extLst>
      <p:ext uri="{BB962C8B-B14F-4D97-AF65-F5344CB8AC3E}">
        <p14:creationId xmlns:p14="http://schemas.microsoft.com/office/powerpoint/2010/main" val="272723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SJSU Spartan Bold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JSU Spartan Regula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</Template>
  <TotalTime>838</TotalTime>
  <Words>1005</Words>
  <Application>Microsoft Office PowerPoint</Application>
  <PresentationFormat>Custom</PresentationFormat>
  <Paragraphs>366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SJSU</vt:lpstr>
      <vt:lpstr>PowerPoint Presentation</vt:lpstr>
      <vt:lpstr>PowerPoint Presentation</vt:lpstr>
      <vt:lpstr>Market segmentation</vt:lpstr>
      <vt:lpstr>Market segmentation</vt:lpstr>
      <vt:lpstr>Generic Strategies</vt:lpstr>
      <vt:lpstr>Profit maximization, no segmentation</vt:lpstr>
      <vt:lpstr>Profit maximization, no segmentation?</vt:lpstr>
      <vt:lpstr>Profit maximization, no segmentation?</vt:lpstr>
      <vt:lpstr>Profit maximization, no segmentation?</vt:lpstr>
      <vt:lpstr>Intermediate Summary 1</vt:lpstr>
      <vt:lpstr>Which to choose?</vt:lpstr>
      <vt:lpstr>A product market, one segment </vt:lpstr>
      <vt:lpstr>A market with two segments </vt:lpstr>
      <vt:lpstr>Segmentation?</vt:lpstr>
      <vt:lpstr>Price rises faster than cost</vt:lpstr>
      <vt:lpstr>Price / cost leadership</vt:lpstr>
      <vt:lpstr>Costs rise faster than price </vt:lpstr>
      <vt:lpstr>Segmented markets</vt:lpstr>
      <vt:lpstr>You can have any color you like… </vt:lpstr>
      <vt:lpstr>Costs rise faster than price </vt:lpstr>
      <vt:lpstr>Increasing flexibiltiy</vt:lpstr>
      <vt:lpstr>Other Advances</vt:lpstr>
      <vt:lpstr>Flexible manufacturing…</vt:lpstr>
      <vt:lpstr>Two market segments</vt:lpstr>
      <vt:lpstr>The two companies…</vt:lpstr>
      <vt:lpstr>Each company adds a new product</vt:lpstr>
      <vt:lpstr>Unit costs rise</vt:lpstr>
      <vt:lpstr>Prices decline </vt:lpstr>
      <vt:lpstr>Segmentation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SR</cp:lastModifiedBy>
  <cp:revision>33</cp:revision>
  <dcterms:created xsi:type="dcterms:W3CDTF">2016-09-07T00:23:45Z</dcterms:created>
  <dcterms:modified xsi:type="dcterms:W3CDTF">2018-08-22T02:55:13Z</dcterms:modified>
</cp:coreProperties>
</file>