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9" r:id="rId3"/>
    <p:sldId id="260" r:id="rId4"/>
    <p:sldId id="261" r:id="rId5"/>
    <p:sldId id="262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58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A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64" autoAdjust="0"/>
    <p:restoredTop sz="61839" autoAdjust="0"/>
  </p:normalViewPr>
  <p:slideViewPr>
    <p:cSldViewPr>
      <p:cViewPr varScale="1">
        <p:scale>
          <a:sx n="71" d="100"/>
          <a:sy n="71" d="100"/>
        </p:scale>
        <p:origin x="-29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C7F05C-26B6-4400-A5FE-4660435A3B6A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013EB9-D285-48F8-9F79-F140968B61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510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13EB9-D285-48F8-9F79-F140968B618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4588" y="685800"/>
            <a:ext cx="4567237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505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3871" y="4342457"/>
            <a:ext cx="5029124" cy="411390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4588" y="685800"/>
            <a:ext cx="4567237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608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3871" y="4342457"/>
            <a:ext cx="5029124" cy="411390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4588" y="685800"/>
            <a:ext cx="4567237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710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3871" y="4342457"/>
            <a:ext cx="5029124" cy="411390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4588" y="685800"/>
            <a:ext cx="4567237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813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3871" y="4342457"/>
            <a:ext cx="5029124" cy="411390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4588" y="685800"/>
            <a:ext cx="4567237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915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3871" y="4342457"/>
            <a:ext cx="5029124" cy="411390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4588" y="685800"/>
            <a:ext cx="4567237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017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3871" y="4342457"/>
            <a:ext cx="5029124" cy="411390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4588" y="685800"/>
            <a:ext cx="4567237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3871" y="4342457"/>
            <a:ext cx="5029124" cy="411390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4588" y="685800"/>
            <a:ext cx="4567237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2226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3871" y="4342457"/>
            <a:ext cx="5029124" cy="411390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480" tIns="48240" rIns="96480" bIns="48240" anchor="ctr"/>
          <a:lstStyle/>
          <a:p>
            <a:pPr>
              <a:spcBef>
                <a:spcPts val="450"/>
              </a:spcBef>
              <a:tabLst>
                <a:tab pos="742950" algn="l"/>
                <a:tab pos="1190625" algn="l"/>
                <a:tab pos="1639888" algn="l"/>
                <a:tab pos="2089150" algn="l"/>
                <a:tab pos="2538413" algn="l"/>
                <a:tab pos="2987675" algn="l"/>
                <a:tab pos="3436938" algn="l"/>
                <a:tab pos="3886200" algn="l"/>
                <a:tab pos="4335463" algn="l"/>
                <a:tab pos="4784725" algn="l"/>
                <a:tab pos="5233988" algn="l"/>
                <a:tab pos="5683250" algn="l"/>
                <a:tab pos="6132513" algn="l"/>
                <a:tab pos="6581775" algn="l"/>
                <a:tab pos="7031038" algn="l"/>
                <a:tab pos="7480300" algn="l"/>
                <a:tab pos="7929563" algn="l"/>
                <a:tab pos="8378825" algn="l"/>
                <a:tab pos="8828088" algn="l"/>
                <a:tab pos="9277350" algn="l"/>
                <a:tab pos="9726613" algn="l"/>
              </a:tabLst>
            </a:pPr>
            <a:r>
              <a:rPr lang="en-US" altLang="en-US">
                <a:ea typeface="DejaVu Sans" charset="0"/>
                <a:cs typeface="DejaVu Sans" charset="0"/>
              </a:rPr>
              <a:t>Section 7 to here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4588" y="685800"/>
            <a:ext cx="4567237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325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3871" y="4342457"/>
            <a:ext cx="5029124" cy="411390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4588" y="685800"/>
            <a:ext cx="4567237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427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3871" y="4342457"/>
            <a:ext cx="5029124" cy="411390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4588" y="685800"/>
            <a:ext cx="4567237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3871" y="4342457"/>
            <a:ext cx="5029124" cy="411390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328969-939D-4BAE-B1FD-F739E047417D}" type="slidenum">
              <a:rPr lang="en-US"/>
              <a:pPr/>
              <a:t>20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4588" y="685800"/>
            <a:ext cx="4567237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3871" y="4342457"/>
            <a:ext cx="5029124" cy="411390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4588" y="685800"/>
            <a:ext cx="4567237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3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3871" y="4342457"/>
            <a:ext cx="5029124" cy="411390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4588" y="685800"/>
            <a:ext cx="4567237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3871" y="4342457"/>
            <a:ext cx="5029124" cy="411390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4588" y="685800"/>
            <a:ext cx="4567237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3871" y="4342457"/>
            <a:ext cx="5029124" cy="411390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4588" y="668338"/>
            <a:ext cx="4576762" cy="34337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3871" y="4342457"/>
            <a:ext cx="5029124" cy="411390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4588" y="685800"/>
            <a:ext cx="4567237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01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3871" y="4342457"/>
            <a:ext cx="5029124" cy="411390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4588" y="685800"/>
            <a:ext cx="4567237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3871" y="4342457"/>
            <a:ext cx="5029124" cy="411390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3352800"/>
            <a:ext cx="7772400" cy="1371600"/>
          </a:xfrm>
        </p:spPr>
        <p:txBody>
          <a:bodyPr anchor="b"/>
          <a:lstStyle>
            <a:lvl1pPr algn="l">
              <a:defRPr b="1" spc="0">
                <a:latin typeface="Tekton Pro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876800"/>
            <a:ext cx="7010400" cy="9906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b="1">
                <a:solidFill>
                  <a:schemeClr val="bg1"/>
                </a:solidFill>
                <a:latin typeface="Tekton Pro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477001"/>
            <a:ext cx="1143000" cy="381000"/>
          </a:xfrm>
        </p:spPr>
        <p:txBody>
          <a:bodyPr anchor="t"/>
          <a:lstStyle>
            <a:lvl1pPr>
              <a:defRPr sz="1100">
                <a:latin typeface="Tekton Pro" pitchFamily="34" charset="0"/>
              </a:defRPr>
            </a:lvl1pPr>
          </a:lstStyle>
          <a:p>
            <a:fld id="{735E743D-376F-4878-AB4B-C9F06A0851CD}" type="datetimeFigureOut">
              <a:rPr lang="en-US" smtClean="0"/>
              <a:pPr/>
              <a:t>3/12/2014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47800" y="6477001"/>
            <a:ext cx="3276600" cy="367770"/>
          </a:xfrm>
        </p:spPr>
        <p:txBody>
          <a:bodyPr anchor="t"/>
          <a:lstStyle>
            <a:lvl1pPr>
              <a:defRPr sz="1100">
                <a:latin typeface="Tekton Pro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477000"/>
            <a:ext cx="762000" cy="380999"/>
          </a:xfrm>
        </p:spPr>
        <p:txBody>
          <a:bodyPr anchor="t"/>
          <a:lstStyle>
            <a:lvl1pPr>
              <a:defRPr sz="1100">
                <a:latin typeface="Tekton Pro" pitchFamily="34" charset="0"/>
              </a:defRPr>
            </a:lvl1pPr>
          </a:lstStyle>
          <a:p>
            <a:fld id="{2479F495-C8C4-4C65-9253-7FC2B2F662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Tekton Pro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90600" y="1295399"/>
            <a:ext cx="7315200" cy="3432175"/>
          </a:xfrm>
        </p:spPr>
        <p:txBody>
          <a:bodyPr/>
          <a:lstStyle>
            <a:lvl1pPr marL="0" indent="0">
              <a:buNone/>
              <a:defRPr sz="3200">
                <a:latin typeface="Tekton Pro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Tekton Pro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ekton Pro" pitchFamily="34" charset="0"/>
              </a:defRPr>
            </a:lvl1pPr>
          </a:lstStyle>
          <a:p>
            <a:fld id="{735E743D-376F-4878-AB4B-C9F06A0851CD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ekton Pro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ekton Pro" pitchFamily="34" charset="0"/>
              </a:defRPr>
            </a:lvl1pPr>
          </a:lstStyle>
          <a:p>
            <a:fld id="{2479F495-C8C4-4C65-9253-7FC2B2F662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90600" y="4495800"/>
            <a:ext cx="7772400" cy="1362075"/>
          </a:xfrm>
        </p:spPr>
        <p:txBody>
          <a:bodyPr anchor="t"/>
          <a:lstStyle>
            <a:lvl1pPr algn="l">
              <a:defRPr sz="4000" b="1" cap="none" spc="300">
                <a:solidFill>
                  <a:schemeClr val="bg2"/>
                </a:solidFill>
                <a:effectLst/>
                <a:latin typeface="Tekton Pro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27670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/>
                </a:solidFill>
                <a:latin typeface="Tekton Pro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743D-376F-4878-AB4B-C9F06A0851CD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F495-C8C4-4C65-9253-7FC2B2F662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ekton Pro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ekton Pro" pitchFamily="34" charset="0"/>
              </a:defRPr>
            </a:lvl1pPr>
            <a:lvl2pPr>
              <a:defRPr>
                <a:latin typeface="Tekton Pro" pitchFamily="34" charset="0"/>
              </a:defRPr>
            </a:lvl2pPr>
            <a:lvl3pPr>
              <a:defRPr>
                <a:latin typeface="Tekton Pro" pitchFamily="34" charset="0"/>
              </a:defRPr>
            </a:lvl3pPr>
            <a:lvl4pPr>
              <a:defRPr>
                <a:latin typeface="Tekton Pro" pitchFamily="34" charset="0"/>
              </a:defRPr>
            </a:lvl4pPr>
            <a:lvl5pPr>
              <a:defRPr>
                <a:latin typeface="Tekton Pro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ekton Pro" pitchFamily="34" charset="0"/>
              </a:defRPr>
            </a:lvl1pPr>
          </a:lstStyle>
          <a:p>
            <a:fld id="{735E743D-376F-4878-AB4B-C9F06A0851CD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ekton Pro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ekton Pro" pitchFamily="34" charset="0"/>
              </a:defRPr>
            </a:lvl1pPr>
          </a:lstStyle>
          <a:p>
            <a:fld id="{2479F495-C8C4-4C65-9253-7FC2B2F662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ekton Pro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2400">
                <a:latin typeface="Tekton Pro" pitchFamily="34" charset="0"/>
              </a:defRPr>
            </a:lvl1pPr>
            <a:lvl2pPr>
              <a:defRPr sz="2000">
                <a:latin typeface="Tekton Pro" pitchFamily="34" charset="0"/>
              </a:defRPr>
            </a:lvl2pPr>
            <a:lvl3pPr>
              <a:defRPr sz="1800">
                <a:latin typeface="Tekton Pro" pitchFamily="34" charset="0"/>
              </a:defRPr>
            </a:lvl3pPr>
            <a:lvl4pPr>
              <a:defRPr sz="1600">
                <a:latin typeface="Tekton Pro" pitchFamily="34" charset="0"/>
              </a:defRPr>
            </a:lvl4pPr>
            <a:lvl5pPr>
              <a:defRPr sz="1600">
                <a:latin typeface="Tekton Pro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2400">
                <a:latin typeface="Tekton Pro" pitchFamily="34" charset="0"/>
              </a:defRPr>
            </a:lvl1pPr>
            <a:lvl2pPr>
              <a:defRPr sz="2000">
                <a:latin typeface="Tekton Pro" pitchFamily="34" charset="0"/>
              </a:defRPr>
            </a:lvl2pPr>
            <a:lvl3pPr>
              <a:defRPr sz="1800">
                <a:latin typeface="Tekton Pro" pitchFamily="34" charset="0"/>
              </a:defRPr>
            </a:lvl3pPr>
            <a:lvl4pPr>
              <a:defRPr sz="1600">
                <a:latin typeface="Tekton Pro" pitchFamily="34" charset="0"/>
              </a:defRPr>
            </a:lvl4pPr>
            <a:lvl5pPr>
              <a:defRPr sz="1600">
                <a:latin typeface="Tekton Pro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ekton Pro" pitchFamily="34" charset="0"/>
              </a:defRPr>
            </a:lvl1pPr>
          </a:lstStyle>
          <a:p>
            <a:fld id="{735E743D-376F-4878-AB4B-C9F06A0851CD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ekton Pro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ekton Pro" pitchFamily="34" charset="0"/>
              </a:defRPr>
            </a:lvl1pPr>
          </a:lstStyle>
          <a:p>
            <a:fld id="{2479F495-C8C4-4C65-9253-7FC2B2F662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ekton Pro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Tekton Pro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Tekton Pro" pitchFamily="34" charset="0"/>
              </a:defRPr>
            </a:lvl1pPr>
            <a:lvl2pPr>
              <a:defRPr sz="2000">
                <a:latin typeface="Tekton Pro" pitchFamily="34" charset="0"/>
              </a:defRPr>
            </a:lvl2pPr>
            <a:lvl3pPr>
              <a:defRPr sz="1800">
                <a:latin typeface="Tekton Pro" pitchFamily="34" charset="0"/>
              </a:defRPr>
            </a:lvl3pPr>
            <a:lvl4pPr>
              <a:defRPr sz="1600">
                <a:latin typeface="Tekton Pro" pitchFamily="34" charset="0"/>
              </a:defRPr>
            </a:lvl4pPr>
            <a:lvl5pPr>
              <a:defRPr sz="1600">
                <a:latin typeface="Tekton Pro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Tekton Pro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Tekton Pro" pitchFamily="34" charset="0"/>
              </a:defRPr>
            </a:lvl1pPr>
            <a:lvl2pPr>
              <a:defRPr sz="2000">
                <a:latin typeface="Tekton Pro" pitchFamily="34" charset="0"/>
              </a:defRPr>
            </a:lvl2pPr>
            <a:lvl3pPr>
              <a:defRPr sz="1800">
                <a:latin typeface="Tekton Pro" pitchFamily="34" charset="0"/>
              </a:defRPr>
            </a:lvl3pPr>
            <a:lvl4pPr>
              <a:defRPr sz="1600">
                <a:latin typeface="Tekton Pro" pitchFamily="34" charset="0"/>
              </a:defRPr>
            </a:lvl4pPr>
            <a:lvl5pPr>
              <a:defRPr sz="1600">
                <a:latin typeface="Tekton Pro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ekton Pro" pitchFamily="34" charset="0"/>
              </a:defRPr>
            </a:lvl1pPr>
          </a:lstStyle>
          <a:p>
            <a:fld id="{735E743D-376F-4878-AB4B-C9F06A0851CD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ekton Pro" pitchFamily="34" charset="0"/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ekton Pro" pitchFamily="34" charset="0"/>
              </a:defRPr>
            </a:lvl1pPr>
          </a:lstStyle>
          <a:p>
            <a:fld id="{2479F495-C8C4-4C65-9253-7FC2B2F662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743D-376F-4878-AB4B-C9F06A0851CD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F495-C8C4-4C65-9253-7FC2B2F662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990600" y="1295400"/>
            <a:ext cx="7391400" cy="472440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743D-376F-4878-AB4B-C9F06A0851CD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F495-C8C4-4C65-9253-7FC2B2F662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325D06E-05ED-4BE1-925A-6B4CF7560E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6884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8" descr="SJSU_PPTBlue_Content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8153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075" y="6438900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A8C"/>
                </a:solidFill>
                <a:latin typeface="Simon's joind up" pitchFamily="66" charset="0"/>
              </a:defRPr>
            </a:lvl1pPr>
          </a:lstStyle>
          <a:p>
            <a:fld id="{735E743D-376F-4878-AB4B-C9F06A0851CD}" type="datetimeFigureOut">
              <a:rPr lang="en-US" smtClean="0"/>
              <a:pPr/>
              <a:t>3/12/2014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38275" y="6438900"/>
            <a:ext cx="297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5A8C"/>
                </a:solidFill>
                <a:latin typeface="Simon's joind up" pitchFamily="66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86275" y="6438900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5A8C"/>
                </a:solidFill>
                <a:latin typeface="Simon's joind up" pitchFamily="66" charset="0"/>
              </a:defRPr>
            </a:lvl1pPr>
          </a:lstStyle>
          <a:p>
            <a:fld id="{2479F495-C8C4-4C65-9253-7FC2B2F6628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1" r:id="rId3"/>
    <p:sldLayoutId id="2147483650" r:id="rId4"/>
    <p:sldLayoutId id="2147483652" r:id="rId5"/>
    <p:sldLayoutId id="2147483653" r:id="rId6"/>
    <p:sldLayoutId id="2147483654" r:id="rId7"/>
    <p:sldLayoutId id="2147483655" r:id="rId8"/>
    <p:sldLayoutId id="2147483658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bg1"/>
          </a:solidFill>
          <a:latin typeface="Tekton Pro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SzPct val="111000"/>
        <a:buFont typeface="Simon's joind up" pitchFamily="66" charset="0"/>
        <a:buChar char="•"/>
        <a:defRPr sz="2800" kern="1200">
          <a:solidFill>
            <a:schemeClr val="bg1"/>
          </a:solidFill>
          <a:latin typeface="Tekton Pro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SzPct val="111000"/>
        <a:buFont typeface="Simon's joind up" pitchFamily="66" charset="0"/>
        <a:buChar char="•"/>
        <a:defRPr sz="2400" kern="1200">
          <a:solidFill>
            <a:schemeClr val="bg1"/>
          </a:solidFill>
          <a:latin typeface="Tekton Pro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SzPct val="111000"/>
        <a:buFont typeface="Simon's joind up" pitchFamily="66" charset="0"/>
        <a:buChar char="•"/>
        <a:defRPr sz="2000" kern="1200">
          <a:solidFill>
            <a:schemeClr val="bg1"/>
          </a:solidFill>
          <a:latin typeface="Tekton Pro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SzPct val="111000"/>
        <a:buFont typeface="Simon's joind up" pitchFamily="66" charset="0"/>
        <a:buChar char="•"/>
        <a:defRPr sz="1800" kern="1200">
          <a:solidFill>
            <a:schemeClr val="bg1"/>
          </a:solidFill>
          <a:latin typeface="Tekton Pro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SzPct val="111000"/>
        <a:buFont typeface="Simon's joind up" pitchFamily="66" charset="0"/>
        <a:buChar char="•"/>
        <a:defRPr sz="1800" kern="1200">
          <a:solidFill>
            <a:schemeClr val="bg1"/>
          </a:solidFill>
          <a:latin typeface="Tekton Pro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Transaction Cost Economics </a:t>
            </a:r>
            <a:br>
              <a:rPr lang="en-US" dirty="0" smtClean="0"/>
            </a:br>
            <a:r>
              <a:rPr lang="en-US" dirty="0" smtClean="0"/>
              <a:t>and Vertical Integration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B290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871663" y="300038"/>
            <a:ext cx="6165850" cy="7635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4400"/>
              <a:t>The Hold-up Problem</a:t>
            </a:r>
          </a:p>
        </p:txBody>
      </p:sp>
      <p:sp>
        <p:nvSpPr>
          <p:cNvPr id="19458" name="Freeform 2"/>
          <p:cNvSpPr>
            <a:spLocks noChangeArrowheads="1"/>
          </p:cNvSpPr>
          <p:nvPr/>
        </p:nvSpPr>
        <p:spPr bwMode="auto">
          <a:xfrm>
            <a:off x="6838950" y="2057400"/>
            <a:ext cx="933450" cy="4038600"/>
          </a:xfrm>
          <a:custGeom>
            <a:avLst/>
            <a:gdLst>
              <a:gd name="T0" fmla="*/ 0 w 2595"/>
              <a:gd name="T1" fmla="*/ 0 h 11220"/>
              <a:gd name="T2" fmla="*/ 649 w 2595"/>
              <a:gd name="T3" fmla="*/ 1121 h 11220"/>
              <a:gd name="T4" fmla="*/ 2594 w 2595"/>
              <a:gd name="T5" fmla="*/ 3926 h 11220"/>
              <a:gd name="T6" fmla="*/ 649 w 2595"/>
              <a:gd name="T7" fmla="*/ 11219 h 112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95" h="11220">
                <a:moveTo>
                  <a:pt x="0" y="0"/>
                </a:moveTo>
                <a:cubicBezTo>
                  <a:pt x="109" y="233"/>
                  <a:pt x="217" y="467"/>
                  <a:pt x="649" y="1121"/>
                </a:cubicBezTo>
                <a:cubicBezTo>
                  <a:pt x="1081" y="1775"/>
                  <a:pt x="2594" y="2243"/>
                  <a:pt x="2594" y="3926"/>
                </a:cubicBezTo>
                <a:cubicBezTo>
                  <a:pt x="2594" y="5609"/>
                  <a:pt x="1622" y="8414"/>
                  <a:pt x="649" y="11219"/>
                </a:cubicBezTo>
              </a:path>
            </a:pathLst>
          </a:custGeom>
          <a:noFill/>
          <a:ln w="2844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9459" name="Group 3"/>
          <p:cNvGrpSpPr>
            <a:grpSpLocks/>
          </p:cNvGrpSpPr>
          <p:nvPr/>
        </p:nvGrpSpPr>
        <p:grpSpPr bwMode="auto">
          <a:xfrm>
            <a:off x="990600" y="3321050"/>
            <a:ext cx="1825625" cy="2016125"/>
            <a:chOff x="624" y="2092"/>
            <a:chExt cx="1150" cy="1270"/>
          </a:xfrm>
        </p:grpSpPr>
        <p:sp>
          <p:nvSpPr>
            <p:cNvPr id="19460" name="Line 4"/>
            <p:cNvSpPr>
              <a:spLocks noChangeShapeType="1"/>
            </p:cNvSpPr>
            <p:nvPr/>
          </p:nvSpPr>
          <p:spPr bwMode="auto">
            <a:xfrm>
              <a:off x="1042" y="3362"/>
              <a:ext cx="732" cy="1"/>
            </a:xfrm>
            <a:prstGeom prst="line">
              <a:avLst/>
            </a:prstGeom>
            <a:noFill/>
            <a:ln w="28440">
              <a:solidFill>
                <a:srgbClr val="339966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61" name="Line 5"/>
            <p:cNvSpPr>
              <a:spLocks noChangeShapeType="1"/>
            </p:cNvSpPr>
            <p:nvPr/>
          </p:nvSpPr>
          <p:spPr bwMode="auto">
            <a:xfrm flipV="1">
              <a:off x="1042" y="3148"/>
              <a:ext cx="732" cy="216"/>
            </a:xfrm>
            <a:prstGeom prst="line">
              <a:avLst/>
            </a:prstGeom>
            <a:noFill/>
            <a:ln w="28440">
              <a:solidFill>
                <a:srgbClr val="339966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62" name="Line 6"/>
            <p:cNvSpPr>
              <a:spLocks noChangeShapeType="1"/>
            </p:cNvSpPr>
            <p:nvPr/>
          </p:nvSpPr>
          <p:spPr bwMode="auto">
            <a:xfrm flipH="1" flipV="1">
              <a:off x="1144" y="3148"/>
              <a:ext cx="631" cy="216"/>
            </a:xfrm>
            <a:prstGeom prst="line">
              <a:avLst/>
            </a:prstGeom>
            <a:noFill/>
            <a:ln w="28440">
              <a:solidFill>
                <a:srgbClr val="339966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63" name="Line 7"/>
            <p:cNvSpPr>
              <a:spLocks noChangeShapeType="1"/>
            </p:cNvSpPr>
            <p:nvPr/>
          </p:nvSpPr>
          <p:spPr bwMode="auto">
            <a:xfrm>
              <a:off x="1147" y="3150"/>
              <a:ext cx="627" cy="1"/>
            </a:xfrm>
            <a:prstGeom prst="line">
              <a:avLst/>
            </a:prstGeom>
            <a:noFill/>
            <a:ln w="28440">
              <a:solidFill>
                <a:srgbClr val="339966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64" name="Line 8"/>
            <p:cNvSpPr>
              <a:spLocks noChangeShapeType="1"/>
            </p:cNvSpPr>
            <p:nvPr/>
          </p:nvSpPr>
          <p:spPr bwMode="auto">
            <a:xfrm flipV="1">
              <a:off x="1147" y="2935"/>
              <a:ext cx="627" cy="216"/>
            </a:xfrm>
            <a:prstGeom prst="line">
              <a:avLst/>
            </a:prstGeom>
            <a:noFill/>
            <a:ln w="28440">
              <a:solidFill>
                <a:srgbClr val="339966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65" name="Line 9"/>
            <p:cNvSpPr>
              <a:spLocks noChangeShapeType="1"/>
            </p:cNvSpPr>
            <p:nvPr/>
          </p:nvSpPr>
          <p:spPr bwMode="auto">
            <a:xfrm flipH="1" flipV="1">
              <a:off x="1249" y="2935"/>
              <a:ext cx="527" cy="216"/>
            </a:xfrm>
            <a:prstGeom prst="line">
              <a:avLst/>
            </a:prstGeom>
            <a:noFill/>
            <a:ln w="28440">
              <a:solidFill>
                <a:srgbClr val="339966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66" name="Line 10"/>
            <p:cNvSpPr>
              <a:spLocks noChangeShapeType="1"/>
            </p:cNvSpPr>
            <p:nvPr/>
          </p:nvSpPr>
          <p:spPr bwMode="auto">
            <a:xfrm>
              <a:off x="1251" y="2938"/>
              <a:ext cx="523" cy="1"/>
            </a:xfrm>
            <a:prstGeom prst="line">
              <a:avLst/>
            </a:prstGeom>
            <a:noFill/>
            <a:ln w="28440">
              <a:solidFill>
                <a:srgbClr val="339966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67" name="Line 11"/>
            <p:cNvSpPr>
              <a:spLocks noChangeShapeType="1"/>
            </p:cNvSpPr>
            <p:nvPr/>
          </p:nvSpPr>
          <p:spPr bwMode="auto">
            <a:xfrm flipV="1">
              <a:off x="1251" y="2723"/>
              <a:ext cx="523" cy="216"/>
            </a:xfrm>
            <a:prstGeom prst="line">
              <a:avLst/>
            </a:prstGeom>
            <a:noFill/>
            <a:ln w="28440">
              <a:solidFill>
                <a:srgbClr val="339966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68" name="Line 12"/>
            <p:cNvSpPr>
              <a:spLocks noChangeShapeType="1"/>
            </p:cNvSpPr>
            <p:nvPr/>
          </p:nvSpPr>
          <p:spPr bwMode="auto">
            <a:xfrm flipH="1" flipV="1">
              <a:off x="1354" y="2723"/>
              <a:ext cx="422" cy="216"/>
            </a:xfrm>
            <a:prstGeom prst="line">
              <a:avLst/>
            </a:prstGeom>
            <a:noFill/>
            <a:ln w="28440">
              <a:solidFill>
                <a:srgbClr val="339966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69" name="Line 13"/>
            <p:cNvSpPr>
              <a:spLocks noChangeShapeType="1"/>
            </p:cNvSpPr>
            <p:nvPr/>
          </p:nvSpPr>
          <p:spPr bwMode="auto">
            <a:xfrm>
              <a:off x="1356" y="2726"/>
              <a:ext cx="418" cy="1"/>
            </a:xfrm>
            <a:prstGeom prst="line">
              <a:avLst/>
            </a:prstGeom>
            <a:noFill/>
            <a:ln w="28440">
              <a:solidFill>
                <a:srgbClr val="339966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0" name="Line 14"/>
            <p:cNvSpPr>
              <a:spLocks noChangeShapeType="1"/>
            </p:cNvSpPr>
            <p:nvPr/>
          </p:nvSpPr>
          <p:spPr bwMode="auto">
            <a:xfrm flipV="1">
              <a:off x="1042" y="2513"/>
              <a:ext cx="418" cy="851"/>
            </a:xfrm>
            <a:prstGeom prst="line">
              <a:avLst/>
            </a:prstGeom>
            <a:noFill/>
            <a:ln w="28440">
              <a:solidFill>
                <a:srgbClr val="339966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1" name="Line 15"/>
            <p:cNvSpPr>
              <a:spLocks noChangeShapeType="1"/>
            </p:cNvSpPr>
            <p:nvPr/>
          </p:nvSpPr>
          <p:spPr bwMode="auto">
            <a:xfrm flipV="1">
              <a:off x="1774" y="2513"/>
              <a:ext cx="1" cy="851"/>
            </a:xfrm>
            <a:prstGeom prst="line">
              <a:avLst/>
            </a:prstGeom>
            <a:noFill/>
            <a:ln w="28440">
              <a:solidFill>
                <a:srgbClr val="339966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2" name="Line 16"/>
            <p:cNvSpPr>
              <a:spLocks noChangeShapeType="1"/>
            </p:cNvSpPr>
            <p:nvPr/>
          </p:nvSpPr>
          <p:spPr bwMode="auto">
            <a:xfrm flipH="1" flipV="1">
              <a:off x="1459" y="2512"/>
              <a:ext cx="317" cy="216"/>
            </a:xfrm>
            <a:prstGeom prst="line">
              <a:avLst/>
            </a:prstGeom>
            <a:noFill/>
            <a:ln w="28440">
              <a:solidFill>
                <a:srgbClr val="339966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3" name="Line 17"/>
            <p:cNvSpPr>
              <a:spLocks noChangeShapeType="1"/>
            </p:cNvSpPr>
            <p:nvPr/>
          </p:nvSpPr>
          <p:spPr bwMode="auto">
            <a:xfrm>
              <a:off x="1460" y="2514"/>
              <a:ext cx="313" cy="1"/>
            </a:xfrm>
            <a:prstGeom prst="line">
              <a:avLst/>
            </a:prstGeom>
            <a:noFill/>
            <a:ln w="28440">
              <a:solidFill>
                <a:srgbClr val="339966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4" name="Line 18"/>
            <p:cNvSpPr>
              <a:spLocks noChangeShapeType="1"/>
            </p:cNvSpPr>
            <p:nvPr/>
          </p:nvSpPr>
          <p:spPr bwMode="auto">
            <a:xfrm flipH="1">
              <a:off x="1354" y="2514"/>
              <a:ext cx="422" cy="212"/>
            </a:xfrm>
            <a:prstGeom prst="line">
              <a:avLst/>
            </a:prstGeom>
            <a:noFill/>
            <a:ln w="28440">
              <a:solidFill>
                <a:srgbClr val="339966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475" name="Group 19"/>
            <p:cNvGrpSpPr>
              <a:grpSpLocks/>
            </p:cNvGrpSpPr>
            <p:nvPr/>
          </p:nvGrpSpPr>
          <p:grpSpPr bwMode="auto">
            <a:xfrm>
              <a:off x="1251" y="2092"/>
              <a:ext cx="416" cy="421"/>
              <a:chOff x="1251" y="2092"/>
              <a:chExt cx="416" cy="421"/>
            </a:xfrm>
          </p:grpSpPr>
          <p:sp>
            <p:nvSpPr>
              <p:cNvPr id="19476" name="Oval 20"/>
              <p:cNvSpPr>
                <a:spLocks noChangeArrowheads="1"/>
              </p:cNvSpPr>
              <p:nvPr/>
            </p:nvSpPr>
            <p:spPr bwMode="auto">
              <a:xfrm>
                <a:off x="1251" y="2092"/>
                <a:ext cx="416" cy="422"/>
              </a:xfrm>
              <a:prstGeom prst="ellipse">
                <a:avLst/>
              </a:prstGeom>
              <a:noFill/>
              <a:ln w="28440">
                <a:solidFill>
                  <a:srgbClr val="3399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77" name="Line 21"/>
              <p:cNvSpPr>
                <a:spLocks noChangeShapeType="1"/>
              </p:cNvSpPr>
              <p:nvPr/>
            </p:nvSpPr>
            <p:spPr bwMode="auto">
              <a:xfrm>
                <a:off x="1459" y="2092"/>
                <a:ext cx="1" cy="422"/>
              </a:xfrm>
              <a:prstGeom prst="line">
                <a:avLst/>
              </a:prstGeom>
              <a:noFill/>
              <a:ln w="28440">
                <a:solidFill>
                  <a:srgbClr val="3399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78" name="Line 22"/>
              <p:cNvSpPr>
                <a:spLocks noChangeShapeType="1"/>
              </p:cNvSpPr>
              <p:nvPr/>
            </p:nvSpPr>
            <p:spPr bwMode="auto">
              <a:xfrm>
                <a:off x="1251" y="2302"/>
                <a:ext cx="416" cy="1"/>
              </a:xfrm>
              <a:prstGeom prst="line">
                <a:avLst/>
              </a:prstGeom>
              <a:noFill/>
              <a:ln w="28440">
                <a:solidFill>
                  <a:srgbClr val="3399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cxnSp>
            <p:nvCxnSpPr>
              <p:cNvPr id="19479" name="AutoShape 23"/>
              <p:cNvCxnSpPr>
                <a:cxnSpLocks noChangeShapeType="1"/>
                <a:stCxn id="19476" idx="5"/>
                <a:endCxn id="19476" idx="5"/>
              </p:cNvCxnSpPr>
              <p:nvPr/>
            </p:nvCxnSpPr>
            <p:spPr bwMode="auto">
              <a:xfrm>
                <a:off x="1520" y="2364"/>
                <a:ext cx="148" cy="150"/>
              </a:xfrm>
              <a:prstGeom prst="straightConnector1">
                <a:avLst/>
              </a:prstGeom>
              <a:noFill/>
              <a:ln w="28440">
                <a:solidFill>
                  <a:srgbClr val="3399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9480" name="AutoShape 24"/>
              <p:cNvCxnSpPr>
                <a:cxnSpLocks noChangeShapeType="1"/>
                <a:stCxn id="19476" idx="4"/>
                <a:endCxn id="19476" idx="6"/>
              </p:cNvCxnSpPr>
              <p:nvPr/>
            </p:nvCxnSpPr>
            <p:spPr bwMode="auto">
              <a:xfrm flipV="1">
                <a:off x="1520" y="2364"/>
                <a:ext cx="148" cy="148"/>
              </a:xfrm>
              <a:prstGeom prst="straightConnector1">
                <a:avLst/>
              </a:prstGeom>
              <a:noFill/>
              <a:ln w="28440">
                <a:solidFill>
                  <a:srgbClr val="3399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9481" name="Line 25"/>
            <p:cNvSpPr>
              <a:spLocks noChangeShapeType="1"/>
            </p:cNvSpPr>
            <p:nvPr/>
          </p:nvSpPr>
          <p:spPr bwMode="auto">
            <a:xfrm>
              <a:off x="1669" y="2303"/>
              <a:ext cx="1" cy="1059"/>
            </a:xfrm>
            <a:prstGeom prst="line">
              <a:avLst/>
            </a:prstGeom>
            <a:noFill/>
            <a:ln w="28440">
              <a:solidFill>
                <a:srgbClr val="339966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82" name="AutoShape 26"/>
            <p:cNvSpPr>
              <a:spLocks noChangeArrowheads="1"/>
            </p:cNvSpPr>
            <p:nvPr/>
          </p:nvSpPr>
          <p:spPr bwMode="auto">
            <a:xfrm>
              <a:off x="624" y="3044"/>
              <a:ext cx="314" cy="318"/>
            </a:xfrm>
            <a:prstGeom prst="roundRect">
              <a:avLst>
                <a:gd name="adj" fmla="val 315"/>
              </a:avLst>
            </a:prstGeom>
            <a:solidFill>
              <a:srgbClr val="FFFFFF"/>
            </a:solidFill>
            <a:ln w="28440">
              <a:solidFill>
                <a:srgbClr val="3399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9483" name="AutoShape 27"/>
            <p:cNvCxnSpPr>
              <a:cxnSpLocks noChangeShapeType="1"/>
              <a:stCxn id="19484" idx="1"/>
              <a:endCxn id="19476" idx="5"/>
            </p:cNvCxnSpPr>
            <p:nvPr/>
          </p:nvCxnSpPr>
          <p:spPr bwMode="auto">
            <a:xfrm flipV="1">
              <a:off x="937" y="2364"/>
              <a:ext cx="584" cy="627"/>
            </a:xfrm>
            <a:prstGeom prst="straightConnector1">
              <a:avLst/>
            </a:prstGeom>
            <a:noFill/>
            <a:ln w="28440">
              <a:solidFill>
                <a:srgbClr val="339966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19484" name="Freeform 28"/>
            <p:cNvSpPr>
              <a:spLocks noChangeArrowheads="1"/>
            </p:cNvSpPr>
            <p:nvPr/>
          </p:nvSpPr>
          <p:spPr bwMode="auto">
            <a:xfrm>
              <a:off x="624" y="2938"/>
              <a:ext cx="314" cy="106"/>
            </a:xfrm>
            <a:custGeom>
              <a:avLst/>
              <a:gdLst>
                <a:gd name="T0" fmla="*/ 0 w 1389"/>
                <a:gd name="T1" fmla="*/ 468 h 469"/>
                <a:gd name="T2" fmla="*/ 1388 w 1389"/>
                <a:gd name="T3" fmla="*/ 468 h 469"/>
                <a:gd name="T4" fmla="*/ 1041 w 1389"/>
                <a:gd name="T5" fmla="*/ 0 h 469"/>
                <a:gd name="T6" fmla="*/ 347 w 1389"/>
                <a:gd name="T7" fmla="*/ 0 h 469"/>
                <a:gd name="T8" fmla="*/ 0 w 1389"/>
                <a:gd name="T9" fmla="*/ 468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9" h="469">
                  <a:moveTo>
                    <a:pt x="0" y="468"/>
                  </a:moveTo>
                  <a:lnTo>
                    <a:pt x="1388" y="468"/>
                  </a:lnTo>
                  <a:lnTo>
                    <a:pt x="1041" y="0"/>
                  </a:lnTo>
                  <a:lnTo>
                    <a:pt x="347" y="0"/>
                  </a:lnTo>
                  <a:lnTo>
                    <a:pt x="0" y="468"/>
                  </a:lnTo>
                </a:path>
              </a:pathLst>
            </a:custGeom>
            <a:solidFill>
              <a:srgbClr val="FFFFFF"/>
            </a:solidFill>
            <a:ln w="28440">
              <a:solidFill>
                <a:srgbClr val="3399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485" name="Group 29"/>
          <p:cNvGrpSpPr>
            <a:grpSpLocks/>
          </p:cNvGrpSpPr>
          <p:nvPr/>
        </p:nvGrpSpPr>
        <p:grpSpPr bwMode="auto">
          <a:xfrm>
            <a:off x="3581400" y="5105400"/>
            <a:ext cx="3971925" cy="249238"/>
            <a:chOff x="2256" y="3216"/>
            <a:chExt cx="2502" cy="157"/>
          </a:xfrm>
        </p:grpSpPr>
        <p:grpSp>
          <p:nvGrpSpPr>
            <p:cNvPr id="19486" name="Group 30"/>
            <p:cNvGrpSpPr>
              <a:grpSpLocks/>
            </p:cNvGrpSpPr>
            <p:nvPr/>
          </p:nvGrpSpPr>
          <p:grpSpPr bwMode="auto">
            <a:xfrm>
              <a:off x="2403" y="3216"/>
              <a:ext cx="2207" cy="157"/>
              <a:chOff x="2403" y="3216"/>
              <a:chExt cx="2207" cy="157"/>
            </a:xfrm>
          </p:grpSpPr>
          <p:sp>
            <p:nvSpPr>
              <p:cNvPr id="19487" name="Line 31"/>
              <p:cNvSpPr>
                <a:spLocks noChangeShapeType="1"/>
              </p:cNvSpPr>
              <p:nvPr/>
            </p:nvSpPr>
            <p:spPr bwMode="auto">
              <a:xfrm>
                <a:off x="2403" y="3216"/>
                <a:ext cx="1" cy="158"/>
              </a:xfrm>
              <a:prstGeom prst="line">
                <a:avLst/>
              </a:prstGeom>
              <a:noFill/>
              <a:ln w="28440">
                <a:solidFill>
                  <a:srgbClr val="3399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88" name="Line 32"/>
              <p:cNvSpPr>
                <a:spLocks noChangeShapeType="1"/>
              </p:cNvSpPr>
              <p:nvPr/>
            </p:nvSpPr>
            <p:spPr bwMode="auto">
              <a:xfrm>
                <a:off x="2550" y="3216"/>
                <a:ext cx="1" cy="158"/>
              </a:xfrm>
              <a:prstGeom prst="line">
                <a:avLst/>
              </a:prstGeom>
              <a:noFill/>
              <a:ln w="28440">
                <a:solidFill>
                  <a:srgbClr val="3399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89" name="Line 33"/>
              <p:cNvSpPr>
                <a:spLocks noChangeShapeType="1"/>
              </p:cNvSpPr>
              <p:nvPr/>
            </p:nvSpPr>
            <p:spPr bwMode="auto">
              <a:xfrm>
                <a:off x="2697" y="3216"/>
                <a:ext cx="1" cy="158"/>
              </a:xfrm>
              <a:prstGeom prst="line">
                <a:avLst/>
              </a:prstGeom>
              <a:noFill/>
              <a:ln w="28440">
                <a:solidFill>
                  <a:srgbClr val="3399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90" name="Line 34"/>
              <p:cNvSpPr>
                <a:spLocks noChangeShapeType="1"/>
              </p:cNvSpPr>
              <p:nvPr/>
            </p:nvSpPr>
            <p:spPr bwMode="auto">
              <a:xfrm>
                <a:off x="2844" y="3216"/>
                <a:ext cx="1" cy="158"/>
              </a:xfrm>
              <a:prstGeom prst="line">
                <a:avLst/>
              </a:prstGeom>
              <a:noFill/>
              <a:ln w="28440">
                <a:solidFill>
                  <a:srgbClr val="3399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91" name="Line 35"/>
              <p:cNvSpPr>
                <a:spLocks noChangeShapeType="1"/>
              </p:cNvSpPr>
              <p:nvPr/>
            </p:nvSpPr>
            <p:spPr bwMode="auto">
              <a:xfrm>
                <a:off x="2991" y="3216"/>
                <a:ext cx="1" cy="158"/>
              </a:xfrm>
              <a:prstGeom prst="line">
                <a:avLst/>
              </a:prstGeom>
              <a:noFill/>
              <a:ln w="28440">
                <a:solidFill>
                  <a:srgbClr val="3399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92" name="Line 36"/>
              <p:cNvSpPr>
                <a:spLocks noChangeShapeType="1"/>
              </p:cNvSpPr>
              <p:nvPr/>
            </p:nvSpPr>
            <p:spPr bwMode="auto">
              <a:xfrm>
                <a:off x="3139" y="3216"/>
                <a:ext cx="1" cy="158"/>
              </a:xfrm>
              <a:prstGeom prst="line">
                <a:avLst/>
              </a:prstGeom>
              <a:noFill/>
              <a:ln w="28440">
                <a:solidFill>
                  <a:srgbClr val="3399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93" name="Line 37"/>
              <p:cNvSpPr>
                <a:spLocks noChangeShapeType="1"/>
              </p:cNvSpPr>
              <p:nvPr/>
            </p:nvSpPr>
            <p:spPr bwMode="auto">
              <a:xfrm>
                <a:off x="3286" y="3216"/>
                <a:ext cx="1" cy="158"/>
              </a:xfrm>
              <a:prstGeom prst="line">
                <a:avLst/>
              </a:prstGeom>
              <a:noFill/>
              <a:ln w="28440">
                <a:solidFill>
                  <a:srgbClr val="3399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94" name="Line 38"/>
              <p:cNvSpPr>
                <a:spLocks noChangeShapeType="1"/>
              </p:cNvSpPr>
              <p:nvPr/>
            </p:nvSpPr>
            <p:spPr bwMode="auto">
              <a:xfrm>
                <a:off x="3433" y="3216"/>
                <a:ext cx="1" cy="158"/>
              </a:xfrm>
              <a:prstGeom prst="line">
                <a:avLst/>
              </a:prstGeom>
              <a:noFill/>
              <a:ln w="28440">
                <a:solidFill>
                  <a:srgbClr val="3399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95" name="Line 39"/>
              <p:cNvSpPr>
                <a:spLocks noChangeShapeType="1"/>
              </p:cNvSpPr>
              <p:nvPr/>
            </p:nvSpPr>
            <p:spPr bwMode="auto">
              <a:xfrm>
                <a:off x="3581" y="3216"/>
                <a:ext cx="1" cy="158"/>
              </a:xfrm>
              <a:prstGeom prst="line">
                <a:avLst/>
              </a:prstGeom>
              <a:noFill/>
              <a:ln w="28440">
                <a:solidFill>
                  <a:srgbClr val="3399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96" name="Line 40"/>
              <p:cNvSpPr>
                <a:spLocks noChangeShapeType="1"/>
              </p:cNvSpPr>
              <p:nvPr/>
            </p:nvSpPr>
            <p:spPr bwMode="auto">
              <a:xfrm>
                <a:off x="3728" y="3216"/>
                <a:ext cx="1" cy="158"/>
              </a:xfrm>
              <a:prstGeom prst="line">
                <a:avLst/>
              </a:prstGeom>
              <a:noFill/>
              <a:ln w="28440">
                <a:solidFill>
                  <a:srgbClr val="3399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97" name="Line 41"/>
              <p:cNvSpPr>
                <a:spLocks noChangeShapeType="1"/>
              </p:cNvSpPr>
              <p:nvPr/>
            </p:nvSpPr>
            <p:spPr bwMode="auto">
              <a:xfrm>
                <a:off x="3874" y="3216"/>
                <a:ext cx="1" cy="158"/>
              </a:xfrm>
              <a:prstGeom prst="line">
                <a:avLst/>
              </a:prstGeom>
              <a:noFill/>
              <a:ln w="28440">
                <a:solidFill>
                  <a:srgbClr val="3399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98" name="Line 42"/>
              <p:cNvSpPr>
                <a:spLocks noChangeShapeType="1"/>
              </p:cNvSpPr>
              <p:nvPr/>
            </p:nvSpPr>
            <p:spPr bwMode="auto">
              <a:xfrm>
                <a:off x="4022" y="3216"/>
                <a:ext cx="1" cy="158"/>
              </a:xfrm>
              <a:prstGeom prst="line">
                <a:avLst/>
              </a:prstGeom>
              <a:noFill/>
              <a:ln w="28440">
                <a:solidFill>
                  <a:srgbClr val="3399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99" name="Line 43"/>
              <p:cNvSpPr>
                <a:spLocks noChangeShapeType="1"/>
              </p:cNvSpPr>
              <p:nvPr/>
            </p:nvSpPr>
            <p:spPr bwMode="auto">
              <a:xfrm>
                <a:off x="4169" y="3216"/>
                <a:ext cx="1" cy="158"/>
              </a:xfrm>
              <a:prstGeom prst="line">
                <a:avLst/>
              </a:prstGeom>
              <a:noFill/>
              <a:ln w="28440">
                <a:solidFill>
                  <a:srgbClr val="3399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00" name="Line 44"/>
              <p:cNvSpPr>
                <a:spLocks noChangeShapeType="1"/>
              </p:cNvSpPr>
              <p:nvPr/>
            </p:nvSpPr>
            <p:spPr bwMode="auto">
              <a:xfrm>
                <a:off x="4316" y="3216"/>
                <a:ext cx="1" cy="158"/>
              </a:xfrm>
              <a:prstGeom prst="line">
                <a:avLst/>
              </a:prstGeom>
              <a:noFill/>
              <a:ln w="28440">
                <a:solidFill>
                  <a:srgbClr val="3399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01" name="Line 45"/>
              <p:cNvSpPr>
                <a:spLocks noChangeShapeType="1"/>
              </p:cNvSpPr>
              <p:nvPr/>
            </p:nvSpPr>
            <p:spPr bwMode="auto">
              <a:xfrm>
                <a:off x="4464" y="3216"/>
                <a:ext cx="1" cy="158"/>
              </a:xfrm>
              <a:prstGeom prst="line">
                <a:avLst/>
              </a:prstGeom>
              <a:noFill/>
              <a:ln w="28440">
                <a:solidFill>
                  <a:srgbClr val="3399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02" name="Line 46"/>
              <p:cNvSpPr>
                <a:spLocks noChangeShapeType="1"/>
              </p:cNvSpPr>
              <p:nvPr/>
            </p:nvSpPr>
            <p:spPr bwMode="auto">
              <a:xfrm>
                <a:off x="4610" y="3216"/>
                <a:ext cx="1" cy="158"/>
              </a:xfrm>
              <a:prstGeom prst="line">
                <a:avLst/>
              </a:prstGeom>
              <a:noFill/>
              <a:ln w="28440">
                <a:solidFill>
                  <a:srgbClr val="3399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503" name="Line 47"/>
            <p:cNvSpPr>
              <a:spLocks noChangeShapeType="1"/>
            </p:cNvSpPr>
            <p:nvPr/>
          </p:nvSpPr>
          <p:spPr bwMode="auto">
            <a:xfrm>
              <a:off x="2256" y="3343"/>
              <a:ext cx="2503" cy="1"/>
            </a:xfrm>
            <a:prstGeom prst="line">
              <a:avLst/>
            </a:prstGeom>
            <a:noFill/>
            <a:ln w="28440">
              <a:solidFill>
                <a:srgbClr val="339966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04" name="Line 48"/>
            <p:cNvSpPr>
              <a:spLocks noChangeShapeType="1"/>
            </p:cNvSpPr>
            <p:nvPr/>
          </p:nvSpPr>
          <p:spPr bwMode="auto">
            <a:xfrm>
              <a:off x="2256" y="3248"/>
              <a:ext cx="2503" cy="1"/>
            </a:xfrm>
            <a:prstGeom prst="line">
              <a:avLst/>
            </a:prstGeom>
            <a:noFill/>
            <a:ln w="28440">
              <a:solidFill>
                <a:srgbClr val="339966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505" name="Freeform 49"/>
          <p:cNvSpPr>
            <a:spLocks noChangeArrowheads="1"/>
          </p:cNvSpPr>
          <p:nvPr/>
        </p:nvSpPr>
        <p:spPr bwMode="auto">
          <a:xfrm>
            <a:off x="7086600" y="1981200"/>
            <a:ext cx="933450" cy="4040188"/>
          </a:xfrm>
          <a:custGeom>
            <a:avLst/>
            <a:gdLst>
              <a:gd name="T0" fmla="*/ 0 w 2595"/>
              <a:gd name="T1" fmla="*/ 0 h 11221"/>
              <a:gd name="T2" fmla="*/ 649 w 2595"/>
              <a:gd name="T3" fmla="*/ 1122 h 11221"/>
              <a:gd name="T4" fmla="*/ 2594 w 2595"/>
              <a:gd name="T5" fmla="*/ 3927 h 11221"/>
              <a:gd name="T6" fmla="*/ 649 w 2595"/>
              <a:gd name="T7" fmla="*/ 11220 h 11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95" h="11221">
                <a:moveTo>
                  <a:pt x="0" y="0"/>
                </a:moveTo>
                <a:cubicBezTo>
                  <a:pt x="109" y="233"/>
                  <a:pt x="217" y="467"/>
                  <a:pt x="649" y="1122"/>
                </a:cubicBezTo>
                <a:cubicBezTo>
                  <a:pt x="1081" y="1777"/>
                  <a:pt x="2594" y="2244"/>
                  <a:pt x="2594" y="3927"/>
                </a:cubicBezTo>
                <a:cubicBezTo>
                  <a:pt x="2594" y="5610"/>
                  <a:pt x="1622" y="8415"/>
                  <a:pt x="649" y="11220"/>
                </a:cubicBezTo>
              </a:path>
            </a:pathLst>
          </a:custGeom>
          <a:noFill/>
          <a:ln w="2844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06" name="Line 50"/>
          <p:cNvSpPr>
            <a:spLocks noChangeShapeType="1"/>
          </p:cNvSpPr>
          <p:nvPr/>
        </p:nvSpPr>
        <p:spPr bwMode="auto">
          <a:xfrm>
            <a:off x="7086600" y="5715000"/>
            <a:ext cx="381000" cy="152400"/>
          </a:xfrm>
          <a:prstGeom prst="line">
            <a:avLst/>
          </a:prstGeom>
          <a:noFill/>
          <a:ln w="28440">
            <a:solidFill>
              <a:srgbClr val="00CC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7" name="Line 51"/>
          <p:cNvSpPr>
            <a:spLocks noChangeShapeType="1"/>
          </p:cNvSpPr>
          <p:nvPr/>
        </p:nvSpPr>
        <p:spPr bwMode="auto">
          <a:xfrm>
            <a:off x="7162800" y="5486400"/>
            <a:ext cx="381000" cy="152400"/>
          </a:xfrm>
          <a:prstGeom prst="line">
            <a:avLst/>
          </a:prstGeom>
          <a:noFill/>
          <a:ln w="28440">
            <a:solidFill>
              <a:srgbClr val="00CC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8" name="Line 52"/>
          <p:cNvSpPr>
            <a:spLocks noChangeShapeType="1"/>
          </p:cNvSpPr>
          <p:nvPr/>
        </p:nvSpPr>
        <p:spPr bwMode="auto">
          <a:xfrm>
            <a:off x="7239000" y="5257800"/>
            <a:ext cx="381000" cy="152400"/>
          </a:xfrm>
          <a:prstGeom prst="line">
            <a:avLst/>
          </a:prstGeom>
          <a:noFill/>
          <a:ln w="28440">
            <a:solidFill>
              <a:srgbClr val="00CC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9" name="Line 53"/>
          <p:cNvSpPr>
            <a:spLocks noChangeShapeType="1"/>
          </p:cNvSpPr>
          <p:nvPr/>
        </p:nvSpPr>
        <p:spPr bwMode="auto">
          <a:xfrm>
            <a:off x="7315200" y="5029200"/>
            <a:ext cx="381000" cy="152400"/>
          </a:xfrm>
          <a:prstGeom prst="line">
            <a:avLst/>
          </a:prstGeom>
          <a:noFill/>
          <a:ln w="28440">
            <a:solidFill>
              <a:srgbClr val="00CC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0" name="Line 54"/>
          <p:cNvSpPr>
            <a:spLocks noChangeShapeType="1"/>
          </p:cNvSpPr>
          <p:nvPr/>
        </p:nvSpPr>
        <p:spPr bwMode="auto">
          <a:xfrm>
            <a:off x="7391400" y="4800600"/>
            <a:ext cx="381000" cy="152400"/>
          </a:xfrm>
          <a:prstGeom prst="line">
            <a:avLst/>
          </a:prstGeom>
          <a:noFill/>
          <a:ln w="28440">
            <a:solidFill>
              <a:srgbClr val="00CC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1" name="Line 55"/>
          <p:cNvSpPr>
            <a:spLocks noChangeShapeType="1"/>
          </p:cNvSpPr>
          <p:nvPr/>
        </p:nvSpPr>
        <p:spPr bwMode="auto">
          <a:xfrm>
            <a:off x="7467600" y="4572000"/>
            <a:ext cx="381000" cy="152400"/>
          </a:xfrm>
          <a:prstGeom prst="line">
            <a:avLst/>
          </a:prstGeom>
          <a:noFill/>
          <a:ln w="28440">
            <a:solidFill>
              <a:srgbClr val="00CC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2" name="Line 56"/>
          <p:cNvSpPr>
            <a:spLocks noChangeShapeType="1"/>
          </p:cNvSpPr>
          <p:nvPr/>
        </p:nvSpPr>
        <p:spPr bwMode="auto">
          <a:xfrm>
            <a:off x="7543800" y="4343400"/>
            <a:ext cx="381000" cy="152400"/>
          </a:xfrm>
          <a:prstGeom prst="line">
            <a:avLst/>
          </a:prstGeom>
          <a:noFill/>
          <a:ln w="28440">
            <a:solidFill>
              <a:srgbClr val="00CC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3" name="Line 57"/>
          <p:cNvSpPr>
            <a:spLocks noChangeShapeType="1"/>
          </p:cNvSpPr>
          <p:nvPr/>
        </p:nvSpPr>
        <p:spPr bwMode="auto">
          <a:xfrm>
            <a:off x="7594600" y="4114800"/>
            <a:ext cx="381000" cy="152400"/>
          </a:xfrm>
          <a:prstGeom prst="line">
            <a:avLst/>
          </a:prstGeom>
          <a:noFill/>
          <a:ln w="28440">
            <a:solidFill>
              <a:srgbClr val="00CC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4" name="Line 58"/>
          <p:cNvSpPr>
            <a:spLocks noChangeShapeType="1"/>
          </p:cNvSpPr>
          <p:nvPr/>
        </p:nvSpPr>
        <p:spPr bwMode="auto">
          <a:xfrm>
            <a:off x="7620000" y="3886200"/>
            <a:ext cx="381000" cy="152400"/>
          </a:xfrm>
          <a:prstGeom prst="line">
            <a:avLst/>
          </a:prstGeom>
          <a:noFill/>
          <a:ln w="28440">
            <a:solidFill>
              <a:srgbClr val="00CC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5" name="Line 59"/>
          <p:cNvSpPr>
            <a:spLocks noChangeShapeType="1"/>
          </p:cNvSpPr>
          <p:nvPr/>
        </p:nvSpPr>
        <p:spPr bwMode="auto">
          <a:xfrm>
            <a:off x="7683500" y="3670300"/>
            <a:ext cx="393700" cy="139700"/>
          </a:xfrm>
          <a:prstGeom prst="line">
            <a:avLst/>
          </a:prstGeom>
          <a:noFill/>
          <a:ln w="28440">
            <a:solidFill>
              <a:srgbClr val="00CC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6" name="Line 60"/>
          <p:cNvSpPr>
            <a:spLocks noChangeShapeType="1"/>
          </p:cNvSpPr>
          <p:nvPr/>
        </p:nvSpPr>
        <p:spPr bwMode="auto">
          <a:xfrm>
            <a:off x="7720013" y="3563938"/>
            <a:ext cx="400050" cy="36512"/>
          </a:xfrm>
          <a:prstGeom prst="line">
            <a:avLst/>
          </a:prstGeom>
          <a:noFill/>
          <a:ln w="28440">
            <a:solidFill>
              <a:srgbClr val="00CC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7" name="Line 61"/>
          <p:cNvSpPr>
            <a:spLocks noChangeShapeType="1"/>
          </p:cNvSpPr>
          <p:nvPr/>
        </p:nvSpPr>
        <p:spPr bwMode="auto">
          <a:xfrm flipV="1">
            <a:off x="7718425" y="3357563"/>
            <a:ext cx="387350" cy="31750"/>
          </a:xfrm>
          <a:prstGeom prst="line">
            <a:avLst/>
          </a:prstGeom>
          <a:noFill/>
          <a:ln w="28440">
            <a:solidFill>
              <a:srgbClr val="00CC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8" name="Line 62"/>
          <p:cNvSpPr>
            <a:spLocks noChangeShapeType="1"/>
          </p:cNvSpPr>
          <p:nvPr/>
        </p:nvSpPr>
        <p:spPr bwMode="auto">
          <a:xfrm flipV="1">
            <a:off x="7666038" y="3119438"/>
            <a:ext cx="425450" cy="82550"/>
          </a:xfrm>
          <a:prstGeom prst="line">
            <a:avLst/>
          </a:prstGeom>
          <a:noFill/>
          <a:ln w="28440">
            <a:solidFill>
              <a:srgbClr val="00CC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9" name="Line 63"/>
          <p:cNvSpPr>
            <a:spLocks noChangeShapeType="1"/>
          </p:cNvSpPr>
          <p:nvPr/>
        </p:nvSpPr>
        <p:spPr bwMode="auto">
          <a:xfrm flipV="1">
            <a:off x="7612063" y="2876550"/>
            <a:ext cx="274637" cy="131763"/>
          </a:xfrm>
          <a:prstGeom prst="line">
            <a:avLst/>
          </a:prstGeom>
          <a:noFill/>
          <a:ln w="28440">
            <a:solidFill>
              <a:srgbClr val="00CC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20" name="Line 64"/>
          <p:cNvSpPr>
            <a:spLocks noChangeShapeType="1"/>
          </p:cNvSpPr>
          <p:nvPr/>
        </p:nvSpPr>
        <p:spPr bwMode="auto">
          <a:xfrm flipV="1">
            <a:off x="7473950" y="2698750"/>
            <a:ext cx="336550" cy="144463"/>
          </a:xfrm>
          <a:prstGeom prst="line">
            <a:avLst/>
          </a:prstGeom>
          <a:noFill/>
          <a:ln w="28440">
            <a:solidFill>
              <a:srgbClr val="00CC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21" name="Line 65"/>
          <p:cNvSpPr>
            <a:spLocks noChangeShapeType="1"/>
          </p:cNvSpPr>
          <p:nvPr/>
        </p:nvSpPr>
        <p:spPr bwMode="auto">
          <a:xfrm flipV="1">
            <a:off x="7239000" y="2562225"/>
            <a:ext cx="336550" cy="144463"/>
          </a:xfrm>
          <a:prstGeom prst="line">
            <a:avLst/>
          </a:prstGeom>
          <a:noFill/>
          <a:ln w="28440">
            <a:solidFill>
              <a:srgbClr val="00CC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22" name="Line 66"/>
          <p:cNvSpPr>
            <a:spLocks noChangeShapeType="1"/>
          </p:cNvSpPr>
          <p:nvPr/>
        </p:nvSpPr>
        <p:spPr bwMode="auto">
          <a:xfrm flipV="1">
            <a:off x="7078663" y="2389188"/>
            <a:ext cx="336550" cy="144462"/>
          </a:xfrm>
          <a:prstGeom prst="line">
            <a:avLst/>
          </a:prstGeom>
          <a:noFill/>
          <a:ln w="28440">
            <a:solidFill>
              <a:srgbClr val="00CC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23" name="Line 67"/>
          <p:cNvSpPr>
            <a:spLocks noChangeShapeType="1"/>
          </p:cNvSpPr>
          <p:nvPr/>
        </p:nvSpPr>
        <p:spPr bwMode="auto">
          <a:xfrm flipV="1">
            <a:off x="6931025" y="2190750"/>
            <a:ext cx="336550" cy="144463"/>
          </a:xfrm>
          <a:prstGeom prst="line">
            <a:avLst/>
          </a:prstGeom>
          <a:noFill/>
          <a:ln w="28440">
            <a:solidFill>
              <a:srgbClr val="00CC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24" name="Line 68"/>
          <p:cNvSpPr>
            <a:spLocks noChangeShapeType="1"/>
          </p:cNvSpPr>
          <p:nvPr/>
        </p:nvSpPr>
        <p:spPr bwMode="auto">
          <a:xfrm flipV="1">
            <a:off x="6869113" y="2055813"/>
            <a:ext cx="336550" cy="144462"/>
          </a:xfrm>
          <a:prstGeom prst="line">
            <a:avLst/>
          </a:prstGeom>
          <a:noFill/>
          <a:ln w="28440">
            <a:solidFill>
              <a:srgbClr val="00CC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807265" y="4526340"/>
            <a:ext cx="68800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on's joind up" panose="03000600000000000000" pitchFamily="66" charset="0"/>
              </a:rPr>
              <a:t>?</a:t>
            </a:r>
            <a:endParaRPr lang="en-US" sz="9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on's joind up" panose="030006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51176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989012" y="304800"/>
            <a:ext cx="7011988" cy="8397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4400" dirty="0"/>
              <a:t>Hold-up problem</a:t>
            </a:r>
          </a:p>
        </p:txBody>
      </p:sp>
      <p:grpSp>
        <p:nvGrpSpPr>
          <p:cNvPr id="20482" name="Group 2"/>
          <p:cNvGrpSpPr>
            <a:grpSpLocks/>
          </p:cNvGrpSpPr>
          <p:nvPr/>
        </p:nvGrpSpPr>
        <p:grpSpPr bwMode="auto">
          <a:xfrm>
            <a:off x="5105400" y="2667000"/>
            <a:ext cx="3654425" cy="2541588"/>
            <a:chOff x="3216" y="1680"/>
            <a:chExt cx="2302" cy="1601"/>
          </a:xfrm>
        </p:grpSpPr>
        <p:grpSp>
          <p:nvGrpSpPr>
            <p:cNvPr id="20483" name="Group 3"/>
            <p:cNvGrpSpPr>
              <a:grpSpLocks/>
            </p:cNvGrpSpPr>
            <p:nvPr/>
          </p:nvGrpSpPr>
          <p:grpSpPr bwMode="auto">
            <a:xfrm>
              <a:off x="3216" y="1806"/>
              <a:ext cx="617" cy="814"/>
              <a:chOff x="3216" y="1806"/>
              <a:chExt cx="617" cy="814"/>
            </a:xfrm>
          </p:grpSpPr>
          <p:sp>
            <p:nvSpPr>
              <p:cNvPr id="20484" name="Line 4"/>
              <p:cNvSpPr>
                <a:spLocks noChangeShapeType="1"/>
              </p:cNvSpPr>
              <p:nvPr/>
            </p:nvSpPr>
            <p:spPr bwMode="auto">
              <a:xfrm>
                <a:off x="3440" y="2620"/>
                <a:ext cx="392" cy="1"/>
              </a:xfrm>
              <a:prstGeom prst="line">
                <a:avLst/>
              </a:prstGeom>
              <a:noFill/>
              <a:ln w="19080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85" name="Line 5"/>
              <p:cNvSpPr>
                <a:spLocks noChangeShapeType="1"/>
              </p:cNvSpPr>
              <p:nvPr/>
            </p:nvSpPr>
            <p:spPr bwMode="auto">
              <a:xfrm flipV="1">
                <a:off x="3440" y="2482"/>
                <a:ext cx="392" cy="140"/>
              </a:xfrm>
              <a:prstGeom prst="line">
                <a:avLst/>
              </a:prstGeom>
              <a:noFill/>
              <a:ln w="19080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86" name="Line 6"/>
              <p:cNvSpPr>
                <a:spLocks noChangeShapeType="1"/>
              </p:cNvSpPr>
              <p:nvPr/>
            </p:nvSpPr>
            <p:spPr bwMode="auto">
              <a:xfrm flipH="1" flipV="1">
                <a:off x="3495" y="2482"/>
                <a:ext cx="340" cy="140"/>
              </a:xfrm>
              <a:prstGeom prst="line">
                <a:avLst/>
              </a:prstGeom>
              <a:noFill/>
              <a:ln w="19080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87" name="Line 7"/>
              <p:cNvSpPr>
                <a:spLocks noChangeShapeType="1"/>
              </p:cNvSpPr>
              <p:nvPr/>
            </p:nvSpPr>
            <p:spPr bwMode="auto">
              <a:xfrm>
                <a:off x="3496" y="2484"/>
                <a:ext cx="336" cy="1"/>
              </a:xfrm>
              <a:prstGeom prst="line">
                <a:avLst/>
              </a:prstGeom>
              <a:noFill/>
              <a:ln w="19080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88" name="Line 8"/>
              <p:cNvSpPr>
                <a:spLocks noChangeShapeType="1"/>
              </p:cNvSpPr>
              <p:nvPr/>
            </p:nvSpPr>
            <p:spPr bwMode="auto">
              <a:xfrm flipV="1">
                <a:off x="3496" y="2345"/>
                <a:ext cx="336" cy="140"/>
              </a:xfrm>
              <a:prstGeom prst="line">
                <a:avLst/>
              </a:prstGeom>
              <a:noFill/>
              <a:ln w="19080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89" name="Line 9"/>
              <p:cNvSpPr>
                <a:spLocks noChangeShapeType="1"/>
              </p:cNvSpPr>
              <p:nvPr/>
            </p:nvSpPr>
            <p:spPr bwMode="auto">
              <a:xfrm flipH="1" flipV="1">
                <a:off x="3551" y="2345"/>
                <a:ext cx="284" cy="140"/>
              </a:xfrm>
              <a:prstGeom prst="line">
                <a:avLst/>
              </a:prstGeom>
              <a:noFill/>
              <a:ln w="19080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0" name="Line 10"/>
              <p:cNvSpPr>
                <a:spLocks noChangeShapeType="1"/>
              </p:cNvSpPr>
              <p:nvPr/>
            </p:nvSpPr>
            <p:spPr bwMode="auto">
              <a:xfrm>
                <a:off x="3552" y="2349"/>
                <a:ext cx="280" cy="1"/>
              </a:xfrm>
              <a:prstGeom prst="line">
                <a:avLst/>
              </a:prstGeom>
              <a:noFill/>
              <a:ln w="19080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1" name="Line 11"/>
              <p:cNvSpPr>
                <a:spLocks noChangeShapeType="1"/>
              </p:cNvSpPr>
              <p:nvPr/>
            </p:nvSpPr>
            <p:spPr bwMode="auto">
              <a:xfrm flipV="1">
                <a:off x="3552" y="2211"/>
                <a:ext cx="280" cy="139"/>
              </a:xfrm>
              <a:prstGeom prst="line">
                <a:avLst/>
              </a:prstGeom>
              <a:noFill/>
              <a:ln w="19080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2" name="Line 12"/>
              <p:cNvSpPr>
                <a:spLocks noChangeShapeType="1"/>
              </p:cNvSpPr>
              <p:nvPr/>
            </p:nvSpPr>
            <p:spPr bwMode="auto">
              <a:xfrm flipH="1" flipV="1">
                <a:off x="3606" y="2211"/>
                <a:ext cx="229" cy="139"/>
              </a:xfrm>
              <a:prstGeom prst="line">
                <a:avLst/>
              </a:prstGeom>
              <a:noFill/>
              <a:ln w="19080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3" name="Line 13"/>
              <p:cNvSpPr>
                <a:spLocks noChangeShapeType="1"/>
              </p:cNvSpPr>
              <p:nvPr/>
            </p:nvSpPr>
            <p:spPr bwMode="auto">
              <a:xfrm>
                <a:off x="3608" y="2213"/>
                <a:ext cx="225" cy="1"/>
              </a:xfrm>
              <a:prstGeom prst="line">
                <a:avLst/>
              </a:prstGeom>
              <a:noFill/>
              <a:ln w="19080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4" name="Line 14"/>
              <p:cNvSpPr>
                <a:spLocks noChangeShapeType="1"/>
              </p:cNvSpPr>
              <p:nvPr/>
            </p:nvSpPr>
            <p:spPr bwMode="auto">
              <a:xfrm flipV="1">
                <a:off x="3440" y="2076"/>
                <a:ext cx="225" cy="546"/>
              </a:xfrm>
              <a:prstGeom prst="line">
                <a:avLst/>
              </a:prstGeom>
              <a:noFill/>
              <a:ln w="19080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5" name="Line 15"/>
              <p:cNvSpPr>
                <a:spLocks noChangeShapeType="1"/>
              </p:cNvSpPr>
              <p:nvPr/>
            </p:nvSpPr>
            <p:spPr bwMode="auto">
              <a:xfrm flipV="1">
                <a:off x="3833" y="2076"/>
                <a:ext cx="1" cy="546"/>
              </a:xfrm>
              <a:prstGeom prst="line">
                <a:avLst/>
              </a:prstGeom>
              <a:noFill/>
              <a:ln w="19080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6" name="Line 16"/>
              <p:cNvSpPr>
                <a:spLocks noChangeShapeType="1"/>
              </p:cNvSpPr>
              <p:nvPr/>
            </p:nvSpPr>
            <p:spPr bwMode="auto">
              <a:xfrm flipH="1" flipV="1">
                <a:off x="3662" y="2075"/>
                <a:ext cx="173" cy="140"/>
              </a:xfrm>
              <a:prstGeom prst="line">
                <a:avLst/>
              </a:prstGeom>
              <a:noFill/>
              <a:ln w="19080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7" name="Line 17"/>
              <p:cNvSpPr>
                <a:spLocks noChangeShapeType="1"/>
              </p:cNvSpPr>
              <p:nvPr/>
            </p:nvSpPr>
            <p:spPr bwMode="auto">
              <a:xfrm>
                <a:off x="3664" y="2077"/>
                <a:ext cx="168" cy="1"/>
              </a:xfrm>
              <a:prstGeom prst="line">
                <a:avLst/>
              </a:prstGeom>
              <a:noFill/>
              <a:ln w="19080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8" name="Line 18"/>
              <p:cNvSpPr>
                <a:spLocks noChangeShapeType="1"/>
              </p:cNvSpPr>
              <p:nvPr/>
            </p:nvSpPr>
            <p:spPr bwMode="auto">
              <a:xfrm flipH="1">
                <a:off x="3606" y="2077"/>
                <a:ext cx="229" cy="136"/>
              </a:xfrm>
              <a:prstGeom prst="line">
                <a:avLst/>
              </a:prstGeom>
              <a:noFill/>
              <a:ln w="19080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0499" name="Group 19"/>
              <p:cNvGrpSpPr>
                <a:grpSpLocks/>
              </p:cNvGrpSpPr>
              <p:nvPr/>
            </p:nvGrpSpPr>
            <p:grpSpPr bwMode="auto">
              <a:xfrm>
                <a:off x="3552" y="1806"/>
                <a:ext cx="223" cy="269"/>
                <a:chOff x="3552" y="1806"/>
                <a:chExt cx="223" cy="269"/>
              </a:xfrm>
            </p:grpSpPr>
            <p:sp>
              <p:nvSpPr>
                <p:cNvPr id="20500" name="Oval 20"/>
                <p:cNvSpPr>
                  <a:spLocks noChangeArrowheads="1"/>
                </p:cNvSpPr>
                <p:nvPr/>
              </p:nvSpPr>
              <p:spPr bwMode="auto">
                <a:xfrm>
                  <a:off x="3552" y="1806"/>
                  <a:ext cx="223" cy="270"/>
                </a:xfrm>
                <a:prstGeom prst="ellipse">
                  <a:avLst/>
                </a:prstGeom>
                <a:noFill/>
                <a:ln w="19080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501" name="Line 21"/>
                <p:cNvSpPr>
                  <a:spLocks noChangeShapeType="1"/>
                </p:cNvSpPr>
                <p:nvPr/>
              </p:nvSpPr>
              <p:spPr bwMode="auto">
                <a:xfrm>
                  <a:off x="3664" y="1806"/>
                  <a:ext cx="1" cy="269"/>
                </a:xfrm>
                <a:prstGeom prst="line">
                  <a:avLst/>
                </a:prstGeom>
                <a:noFill/>
                <a:ln w="19080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02" name="Line 22"/>
                <p:cNvSpPr>
                  <a:spLocks noChangeShapeType="1"/>
                </p:cNvSpPr>
                <p:nvPr/>
              </p:nvSpPr>
              <p:spPr bwMode="auto">
                <a:xfrm>
                  <a:off x="3552" y="1941"/>
                  <a:ext cx="222" cy="1"/>
                </a:xfrm>
                <a:prstGeom prst="line">
                  <a:avLst/>
                </a:prstGeom>
                <a:noFill/>
                <a:ln w="19080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cxnSp>
              <p:nvCxnSpPr>
                <p:cNvPr id="20503" name="AutoShape 23"/>
                <p:cNvCxnSpPr>
                  <a:cxnSpLocks noChangeShapeType="1"/>
                  <a:stCxn id="20500" idx="5"/>
                  <a:endCxn id="20500" idx="5"/>
                </p:cNvCxnSpPr>
                <p:nvPr/>
              </p:nvCxnSpPr>
              <p:spPr bwMode="auto">
                <a:xfrm>
                  <a:off x="3697" y="1981"/>
                  <a:ext cx="79" cy="95"/>
                </a:xfrm>
                <a:prstGeom prst="straightConnector1">
                  <a:avLst/>
                </a:prstGeom>
                <a:noFill/>
                <a:ln w="19080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0504" name="AutoShape 24"/>
                <p:cNvCxnSpPr>
                  <a:cxnSpLocks noChangeShapeType="1"/>
                  <a:stCxn id="20500" idx="4"/>
                  <a:endCxn id="20500" idx="6"/>
                </p:cNvCxnSpPr>
                <p:nvPr/>
              </p:nvCxnSpPr>
              <p:spPr bwMode="auto">
                <a:xfrm flipV="1">
                  <a:off x="3697" y="1981"/>
                  <a:ext cx="79" cy="95"/>
                </a:xfrm>
                <a:prstGeom prst="straightConnector1">
                  <a:avLst/>
                </a:prstGeom>
                <a:noFill/>
                <a:ln w="19080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cxnSp>
          </p:grpSp>
          <p:sp>
            <p:nvSpPr>
              <p:cNvPr id="20505" name="Line 25"/>
              <p:cNvSpPr>
                <a:spLocks noChangeShapeType="1"/>
              </p:cNvSpPr>
              <p:nvPr/>
            </p:nvSpPr>
            <p:spPr bwMode="auto">
              <a:xfrm>
                <a:off x="3777" y="1942"/>
                <a:ext cx="1" cy="678"/>
              </a:xfrm>
              <a:prstGeom prst="line">
                <a:avLst/>
              </a:prstGeom>
              <a:noFill/>
              <a:ln w="19080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6" name="AutoShape 26"/>
              <p:cNvSpPr>
                <a:spLocks noChangeArrowheads="1"/>
              </p:cNvSpPr>
              <p:nvPr/>
            </p:nvSpPr>
            <p:spPr bwMode="auto">
              <a:xfrm>
                <a:off x="3216" y="2416"/>
                <a:ext cx="168" cy="203"/>
              </a:xfrm>
              <a:prstGeom prst="roundRect">
                <a:avLst>
                  <a:gd name="adj" fmla="val 630"/>
                </a:avLst>
              </a:prstGeom>
              <a:solidFill>
                <a:srgbClr val="FFFFFF"/>
              </a:solidFill>
              <a:ln w="19080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20507" name="AutoShape 27"/>
              <p:cNvCxnSpPr>
                <a:cxnSpLocks noChangeShapeType="1"/>
                <a:stCxn id="20508" idx="1"/>
                <a:endCxn id="20500" idx="5"/>
              </p:cNvCxnSpPr>
              <p:nvPr/>
            </p:nvCxnSpPr>
            <p:spPr bwMode="auto">
              <a:xfrm flipV="1">
                <a:off x="3384" y="1981"/>
                <a:ext cx="313" cy="401"/>
              </a:xfrm>
              <a:prstGeom prst="straightConnector1">
                <a:avLst/>
              </a:prstGeom>
              <a:noFill/>
              <a:ln w="19080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sp>
            <p:nvSpPr>
              <p:cNvPr id="20508" name="Freeform 28"/>
              <p:cNvSpPr>
                <a:spLocks noChangeArrowheads="1"/>
              </p:cNvSpPr>
              <p:nvPr/>
            </p:nvSpPr>
            <p:spPr bwMode="auto">
              <a:xfrm>
                <a:off x="3216" y="2349"/>
                <a:ext cx="168" cy="68"/>
              </a:xfrm>
              <a:custGeom>
                <a:avLst/>
                <a:gdLst>
                  <a:gd name="T0" fmla="*/ 0 w 702"/>
                  <a:gd name="T1" fmla="*/ 301 h 302"/>
                  <a:gd name="T2" fmla="*/ 701 w 702"/>
                  <a:gd name="T3" fmla="*/ 301 h 302"/>
                  <a:gd name="T4" fmla="*/ 525 w 702"/>
                  <a:gd name="T5" fmla="*/ 0 h 302"/>
                  <a:gd name="T6" fmla="*/ 175 w 702"/>
                  <a:gd name="T7" fmla="*/ 0 h 302"/>
                  <a:gd name="T8" fmla="*/ 0 w 702"/>
                  <a:gd name="T9" fmla="*/ 301 h 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02" h="302">
                    <a:moveTo>
                      <a:pt x="0" y="301"/>
                    </a:moveTo>
                    <a:lnTo>
                      <a:pt x="701" y="301"/>
                    </a:lnTo>
                    <a:lnTo>
                      <a:pt x="525" y="0"/>
                    </a:lnTo>
                    <a:lnTo>
                      <a:pt x="175" y="0"/>
                    </a:lnTo>
                    <a:lnTo>
                      <a:pt x="0" y="301"/>
                    </a:lnTo>
                  </a:path>
                </a:pathLst>
              </a:custGeom>
              <a:solidFill>
                <a:srgbClr val="FFFFFF"/>
              </a:solidFill>
              <a:ln w="19080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509" name="Group 29"/>
            <p:cNvGrpSpPr>
              <a:grpSpLocks/>
            </p:cNvGrpSpPr>
            <p:nvPr/>
          </p:nvGrpSpPr>
          <p:grpSpPr bwMode="auto">
            <a:xfrm>
              <a:off x="3937" y="2496"/>
              <a:ext cx="1504" cy="100"/>
              <a:chOff x="3937" y="2496"/>
              <a:chExt cx="1504" cy="100"/>
            </a:xfrm>
          </p:grpSpPr>
          <p:grpSp>
            <p:nvGrpSpPr>
              <p:cNvPr id="20510" name="Group 30"/>
              <p:cNvGrpSpPr>
                <a:grpSpLocks/>
              </p:cNvGrpSpPr>
              <p:nvPr/>
            </p:nvGrpSpPr>
            <p:grpSpPr bwMode="auto">
              <a:xfrm>
                <a:off x="4025" y="2496"/>
                <a:ext cx="1326" cy="100"/>
                <a:chOff x="4025" y="2496"/>
                <a:chExt cx="1326" cy="100"/>
              </a:xfrm>
            </p:grpSpPr>
            <p:sp>
              <p:nvSpPr>
                <p:cNvPr id="20511" name="Line 31"/>
                <p:cNvSpPr>
                  <a:spLocks noChangeShapeType="1"/>
                </p:cNvSpPr>
                <p:nvPr/>
              </p:nvSpPr>
              <p:spPr bwMode="auto">
                <a:xfrm>
                  <a:off x="4025" y="2496"/>
                  <a:ext cx="1" cy="101"/>
                </a:xfrm>
                <a:prstGeom prst="line">
                  <a:avLst/>
                </a:prstGeom>
                <a:noFill/>
                <a:ln w="19080" cap="rnd">
                  <a:solidFill>
                    <a:srgbClr val="FFFFFF"/>
                  </a:solidFill>
                  <a:prstDash val="sysDot"/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12" name="Line 32"/>
                <p:cNvSpPr>
                  <a:spLocks noChangeShapeType="1"/>
                </p:cNvSpPr>
                <p:nvPr/>
              </p:nvSpPr>
              <p:spPr bwMode="auto">
                <a:xfrm>
                  <a:off x="4113" y="2496"/>
                  <a:ext cx="1" cy="101"/>
                </a:xfrm>
                <a:prstGeom prst="line">
                  <a:avLst/>
                </a:prstGeom>
                <a:noFill/>
                <a:ln w="19080" cap="rnd">
                  <a:solidFill>
                    <a:srgbClr val="FFFFFF"/>
                  </a:solidFill>
                  <a:prstDash val="sysDot"/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13" name="Line 33"/>
                <p:cNvSpPr>
                  <a:spLocks noChangeShapeType="1"/>
                </p:cNvSpPr>
                <p:nvPr/>
              </p:nvSpPr>
              <p:spPr bwMode="auto">
                <a:xfrm>
                  <a:off x="4203" y="2496"/>
                  <a:ext cx="1" cy="101"/>
                </a:xfrm>
                <a:prstGeom prst="line">
                  <a:avLst/>
                </a:prstGeom>
                <a:noFill/>
                <a:ln w="19080" cap="rnd">
                  <a:solidFill>
                    <a:srgbClr val="FFFFFF"/>
                  </a:solidFill>
                  <a:prstDash val="sysDot"/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14" name="Line 34"/>
                <p:cNvSpPr>
                  <a:spLocks noChangeShapeType="1"/>
                </p:cNvSpPr>
                <p:nvPr/>
              </p:nvSpPr>
              <p:spPr bwMode="auto">
                <a:xfrm>
                  <a:off x="4291" y="2496"/>
                  <a:ext cx="1" cy="101"/>
                </a:xfrm>
                <a:prstGeom prst="line">
                  <a:avLst/>
                </a:prstGeom>
                <a:noFill/>
                <a:ln w="19080" cap="rnd">
                  <a:solidFill>
                    <a:srgbClr val="FFFFFF"/>
                  </a:solidFill>
                  <a:prstDash val="sysDot"/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15" name="Line 35"/>
                <p:cNvSpPr>
                  <a:spLocks noChangeShapeType="1"/>
                </p:cNvSpPr>
                <p:nvPr/>
              </p:nvSpPr>
              <p:spPr bwMode="auto">
                <a:xfrm>
                  <a:off x="4379" y="2496"/>
                  <a:ext cx="1" cy="101"/>
                </a:xfrm>
                <a:prstGeom prst="line">
                  <a:avLst/>
                </a:prstGeom>
                <a:noFill/>
                <a:ln w="19080" cap="rnd">
                  <a:solidFill>
                    <a:srgbClr val="FFFFFF"/>
                  </a:solidFill>
                  <a:prstDash val="sysDot"/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16" name="Line 36"/>
                <p:cNvSpPr>
                  <a:spLocks noChangeShapeType="1"/>
                </p:cNvSpPr>
                <p:nvPr/>
              </p:nvSpPr>
              <p:spPr bwMode="auto">
                <a:xfrm>
                  <a:off x="4467" y="2496"/>
                  <a:ext cx="1" cy="101"/>
                </a:xfrm>
                <a:prstGeom prst="line">
                  <a:avLst/>
                </a:prstGeom>
                <a:noFill/>
                <a:ln w="19080" cap="rnd">
                  <a:solidFill>
                    <a:srgbClr val="FFFFFF"/>
                  </a:solidFill>
                  <a:prstDash val="sysDot"/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17" name="Line 37"/>
                <p:cNvSpPr>
                  <a:spLocks noChangeShapeType="1"/>
                </p:cNvSpPr>
                <p:nvPr/>
              </p:nvSpPr>
              <p:spPr bwMode="auto">
                <a:xfrm>
                  <a:off x="4556" y="2496"/>
                  <a:ext cx="1" cy="101"/>
                </a:xfrm>
                <a:prstGeom prst="line">
                  <a:avLst/>
                </a:prstGeom>
                <a:noFill/>
                <a:ln w="19080" cap="rnd">
                  <a:solidFill>
                    <a:srgbClr val="FFFFFF"/>
                  </a:solidFill>
                  <a:prstDash val="sysDot"/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18" name="Line 38"/>
                <p:cNvSpPr>
                  <a:spLocks noChangeShapeType="1"/>
                </p:cNvSpPr>
                <p:nvPr/>
              </p:nvSpPr>
              <p:spPr bwMode="auto">
                <a:xfrm>
                  <a:off x="4644" y="2496"/>
                  <a:ext cx="1" cy="101"/>
                </a:xfrm>
                <a:prstGeom prst="line">
                  <a:avLst/>
                </a:prstGeom>
                <a:noFill/>
                <a:ln w="19080" cap="rnd">
                  <a:solidFill>
                    <a:srgbClr val="FFFFFF"/>
                  </a:solidFill>
                  <a:prstDash val="sysDot"/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19" name="Line 39"/>
                <p:cNvSpPr>
                  <a:spLocks noChangeShapeType="1"/>
                </p:cNvSpPr>
                <p:nvPr/>
              </p:nvSpPr>
              <p:spPr bwMode="auto">
                <a:xfrm>
                  <a:off x="4733" y="2496"/>
                  <a:ext cx="1" cy="101"/>
                </a:xfrm>
                <a:prstGeom prst="line">
                  <a:avLst/>
                </a:prstGeom>
                <a:noFill/>
                <a:ln w="19080" cap="rnd">
                  <a:solidFill>
                    <a:srgbClr val="FFFFFF"/>
                  </a:solidFill>
                  <a:prstDash val="sysDot"/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20" name="Line 40"/>
                <p:cNvSpPr>
                  <a:spLocks noChangeShapeType="1"/>
                </p:cNvSpPr>
                <p:nvPr/>
              </p:nvSpPr>
              <p:spPr bwMode="auto">
                <a:xfrm>
                  <a:off x="4821" y="2496"/>
                  <a:ext cx="1" cy="101"/>
                </a:xfrm>
                <a:prstGeom prst="line">
                  <a:avLst/>
                </a:prstGeom>
                <a:noFill/>
                <a:ln w="19080" cap="rnd">
                  <a:solidFill>
                    <a:srgbClr val="FFFFFF"/>
                  </a:solidFill>
                  <a:prstDash val="sysDot"/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21" name="Line 41"/>
                <p:cNvSpPr>
                  <a:spLocks noChangeShapeType="1"/>
                </p:cNvSpPr>
                <p:nvPr/>
              </p:nvSpPr>
              <p:spPr bwMode="auto">
                <a:xfrm>
                  <a:off x="4909" y="2496"/>
                  <a:ext cx="1" cy="101"/>
                </a:xfrm>
                <a:prstGeom prst="line">
                  <a:avLst/>
                </a:prstGeom>
                <a:noFill/>
                <a:ln w="19080" cap="rnd">
                  <a:solidFill>
                    <a:srgbClr val="FFFFFF"/>
                  </a:solidFill>
                  <a:prstDash val="sysDot"/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22" name="Line 42"/>
                <p:cNvSpPr>
                  <a:spLocks noChangeShapeType="1"/>
                </p:cNvSpPr>
                <p:nvPr/>
              </p:nvSpPr>
              <p:spPr bwMode="auto">
                <a:xfrm>
                  <a:off x="4999" y="2496"/>
                  <a:ext cx="1" cy="101"/>
                </a:xfrm>
                <a:prstGeom prst="line">
                  <a:avLst/>
                </a:prstGeom>
                <a:noFill/>
                <a:ln w="19080" cap="rnd">
                  <a:solidFill>
                    <a:srgbClr val="FFFFFF"/>
                  </a:solidFill>
                  <a:prstDash val="sysDot"/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23" name="Line 43"/>
                <p:cNvSpPr>
                  <a:spLocks noChangeShapeType="1"/>
                </p:cNvSpPr>
                <p:nvPr/>
              </p:nvSpPr>
              <p:spPr bwMode="auto">
                <a:xfrm>
                  <a:off x="5087" y="2496"/>
                  <a:ext cx="1" cy="101"/>
                </a:xfrm>
                <a:prstGeom prst="line">
                  <a:avLst/>
                </a:prstGeom>
                <a:noFill/>
                <a:ln w="19080" cap="rnd">
                  <a:solidFill>
                    <a:srgbClr val="FFFFFF"/>
                  </a:solidFill>
                  <a:prstDash val="sysDot"/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24" name="Line 44"/>
                <p:cNvSpPr>
                  <a:spLocks noChangeShapeType="1"/>
                </p:cNvSpPr>
                <p:nvPr/>
              </p:nvSpPr>
              <p:spPr bwMode="auto">
                <a:xfrm>
                  <a:off x="5175" y="2496"/>
                  <a:ext cx="1" cy="101"/>
                </a:xfrm>
                <a:prstGeom prst="line">
                  <a:avLst/>
                </a:prstGeom>
                <a:noFill/>
                <a:ln w="19080" cap="rnd">
                  <a:solidFill>
                    <a:srgbClr val="FFFFFF"/>
                  </a:solidFill>
                  <a:prstDash val="sysDot"/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25" name="Line 45"/>
                <p:cNvSpPr>
                  <a:spLocks noChangeShapeType="1"/>
                </p:cNvSpPr>
                <p:nvPr/>
              </p:nvSpPr>
              <p:spPr bwMode="auto">
                <a:xfrm>
                  <a:off x="5263" y="2496"/>
                  <a:ext cx="1" cy="101"/>
                </a:xfrm>
                <a:prstGeom prst="line">
                  <a:avLst/>
                </a:prstGeom>
                <a:noFill/>
                <a:ln w="19080" cap="rnd">
                  <a:solidFill>
                    <a:srgbClr val="FFFFFF"/>
                  </a:solidFill>
                  <a:prstDash val="sysDot"/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26" name="Line 46"/>
                <p:cNvSpPr>
                  <a:spLocks noChangeShapeType="1"/>
                </p:cNvSpPr>
                <p:nvPr/>
              </p:nvSpPr>
              <p:spPr bwMode="auto">
                <a:xfrm>
                  <a:off x="5352" y="2496"/>
                  <a:ext cx="1" cy="101"/>
                </a:xfrm>
                <a:prstGeom prst="line">
                  <a:avLst/>
                </a:prstGeom>
                <a:noFill/>
                <a:ln w="19080" cap="rnd">
                  <a:solidFill>
                    <a:srgbClr val="FFFFFF"/>
                  </a:solidFill>
                  <a:prstDash val="sysDot"/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0527" name="Line 47"/>
              <p:cNvSpPr>
                <a:spLocks noChangeShapeType="1"/>
              </p:cNvSpPr>
              <p:nvPr/>
            </p:nvSpPr>
            <p:spPr bwMode="auto">
              <a:xfrm>
                <a:off x="3937" y="2577"/>
                <a:ext cx="1505" cy="1"/>
              </a:xfrm>
              <a:prstGeom prst="line">
                <a:avLst/>
              </a:prstGeom>
              <a:noFill/>
              <a:ln w="19080" cap="rnd">
                <a:solidFill>
                  <a:srgbClr val="FFFFFF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28" name="Line 48"/>
              <p:cNvSpPr>
                <a:spLocks noChangeShapeType="1"/>
              </p:cNvSpPr>
              <p:nvPr/>
            </p:nvSpPr>
            <p:spPr bwMode="auto">
              <a:xfrm>
                <a:off x="3937" y="2516"/>
                <a:ext cx="1505" cy="1"/>
              </a:xfrm>
              <a:prstGeom prst="line">
                <a:avLst/>
              </a:prstGeom>
              <a:noFill/>
              <a:ln w="19080" cap="rnd">
                <a:solidFill>
                  <a:srgbClr val="FFFFFF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529" name="Group 49"/>
            <p:cNvGrpSpPr>
              <a:grpSpLocks/>
            </p:cNvGrpSpPr>
            <p:nvPr/>
          </p:nvGrpSpPr>
          <p:grpSpPr bwMode="auto">
            <a:xfrm>
              <a:off x="5425" y="1680"/>
              <a:ext cx="93" cy="1601"/>
              <a:chOff x="5425" y="1680"/>
              <a:chExt cx="93" cy="1601"/>
            </a:xfrm>
          </p:grpSpPr>
          <p:grpSp>
            <p:nvGrpSpPr>
              <p:cNvPr id="20530" name="Group 50"/>
              <p:cNvGrpSpPr>
                <a:grpSpLocks/>
              </p:cNvGrpSpPr>
              <p:nvPr/>
            </p:nvGrpSpPr>
            <p:grpSpPr bwMode="auto">
              <a:xfrm>
                <a:off x="5425" y="1774"/>
                <a:ext cx="93" cy="1412"/>
                <a:chOff x="5425" y="1774"/>
                <a:chExt cx="93" cy="1412"/>
              </a:xfrm>
            </p:grpSpPr>
            <p:sp>
              <p:nvSpPr>
                <p:cNvPr id="20531" name="Line 51"/>
                <p:cNvSpPr>
                  <a:spLocks noChangeShapeType="1"/>
                </p:cNvSpPr>
                <p:nvPr/>
              </p:nvSpPr>
              <p:spPr bwMode="auto">
                <a:xfrm flipH="1">
                  <a:off x="5424" y="1774"/>
                  <a:ext cx="96" cy="1"/>
                </a:xfrm>
                <a:prstGeom prst="line">
                  <a:avLst/>
                </a:prstGeom>
                <a:noFill/>
                <a:ln w="19080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32" name="Line 52"/>
                <p:cNvSpPr>
                  <a:spLocks noChangeShapeType="1"/>
                </p:cNvSpPr>
                <p:nvPr/>
              </p:nvSpPr>
              <p:spPr bwMode="auto">
                <a:xfrm flipH="1">
                  <a:off x="5424" y="1867"/>
                  <a:ext cx="96" cy="1"/>
                </a:xfrm>
                <a:prstGeom prst="line">
                  <a:avLst/>
                </a:prstGeom>
                <a:noFill/>
                <a:ln w="19080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33" name="Line 53"/>
                <p:cNvSpPr>
                  <a:spLocks noChangeShapeType="1"/>
                </p:cNvSpPr>
                <p:nvPr/>
              </p:nvSpPr>
              <p:spPr bwMode="auto">
                <a:xfrm flipH="1">
                  <a:off x="5424" y="1962"/>
                  <a:ext cx="96" cy="1"/>
                </a:xfrm>
                <a:prstGeom prst="line">
                  <a:avLst/>
                </a:prstGeom>
                <a:noFill/>
                <a:ln w="19080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34" name="Line 54"/>
                <p:cNvSpPr>
                  <a:spLocks noChangeShapeType="1"/>
                </p:cNvSpPr>
                <p:nvPr/>
              </p:nvSpPr>
              <p:spPr bwMode="auto">
                <a:xfrm flipH="1">
                  <a:off x="5424" y="2056"/>
                  <a:ext cx="96" cy="1"/>
                </a:xfrm>
                <a:prstGeom prst="line">
                  <a:avLst/>
                </a:prstGeom>
                <a:noFill/>
                <a:ln w="19080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35" name="Line 55"/>
                <p:cNvSpPr>
                  <a:spLocks noChangeShapeType="1"/>
                </p:cNvSpPr>
                <p:nvPr/>
              </p:nvSpPr>
              <p:spPr bwMode="auto">
                <a:xfrm flipH="1">
                  <a:off x="5424" y="2150"/>
                  <a:ext cx="96" cy="1"/>
                </a:xfrm>
                <a:prstGeom prst="line">
                  <a:avLst/>
                </a:prstGeom>
                <a:noFill/>
                <a:ln w="19080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36" name="Line 56"/>
                <p:cNvSpPr>
                  <a:spLocks noChangeShapeType="1"/>
                </p:cNvSpPr>
                <p:nvPr/>
              </p:nvSpPr>
              <p:spPr bwMode="auto">
                <a:xfrm flipH="1">
                  <a:off x="5424" y="2245"/>
                  <a:ext cx="96" cy="1"/>
                </a:xfrm>
                <a:prstGeom prst="line">
                  <a:avLst/>
                </a:prstGeom>
                <a:noFill/>
                <a:ln w="19080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37" name="Line 57"/>
                <p:cNvSpPr>
                  <a:spLocks noChangeShapeType="1"/>
                </p:cNvSpPr>
                <p:nvPr/>
              </p:nvSpPr>
              <p:spPr bwMode="auto">
                <a:xfrm flipH="1">
                  <a:off x="5424" y="2339"/>
                  <a:ext cx="96" cy="1"/>
                </a:xfrm>
                <a:prstGeom prst="line">
                  <a:avLst/>
                </a:prstGeom>
                <a:noFill/>
                <a:ln w="19080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38" name="Line 58"/>
                <p:cNvSpPr>
                  <a:spLocks noChangeShapeType="1"/>
                </p:cNvSpPr>
                <p:nvPr/>
              </p:nvSpPr>
              <p:spPr bwMode="auto">
                <a:xfrm flipH="1">
                  <a:off x="5424" y="2433"/>
                  <a:ext cx="96" cy="1"/>
                </a:xfrm>
                <a:prstGeom prst="line">
                  <a:avLst/>
                </a:prstGeom>
                <a:noFill/>
                <a:ln w="19080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39" name="Line 59"/>
                <p:cNvSpPr>
                  <a:spLocks noChangeShapeType="1"/>
                </p:cNvSpPr>
                <p:nvPr/>
              </p:nvSpPr>
              <p:spPr bwMode="auto">
                <a:xfrm flipH="1">
                  <a:off x="5424" y="2528"/>
                  <a:ext cx="96" cy="1"/>
                </a:xfrm>
                <a:prstGeom prst="line">
                  <a:avLst/>
                </a:prstGeom>
                <a:noFill/>
                <a:ln w="19080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40" name="Line 60"/>
                <p:cNvSpPr>
                  <a:spLocks noChangeShapeType="1"/>
                </p:cNvSpPr>
                <p:nvPr/>
              </p:nvSpPr>
              <p:spPr bwMode="auto">
                <a:xfrm flipH="1">
                  <a:off x="5424" y="2621"/>
                  <a:ext cx="96" cy="1"/>
                </a:xfrm>
                <a:prstGeom prst="line">
                  <a:avLst/>
                </a:prstGeom>
                <a:noFill/>
                <a:ln w="19080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41" name="Line 61"/>
                <p:cNvSpPr>
                  <a:spLocks noChangeShapeType="1"/>
                </p:cNvSpPr>
                <p:nvPr/>
              </p:nvSpPr>
              <p:spPr bwMode="auto">
                <a:xfrm flipH="1">
                  <a:off x="5424" y="2715"/>
                  <a:ext cx="96" cy="1"/>
                </a:xfrm>
                <a:prstGeom prst="line">
                  <a:avLst/>
                </a:prstGeom>
                <a:noFill/>
                <a:ln w="19080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42" name="Line 62"/>
                <p:cNvSpPr>
                  <a:spLocks noChangeShapeType="1"/>
                </p:cNvSpPr>
                <p:nvPr/>
              </p:nvSpPr>
              <p:spPr bwMode="auto">
                <a:xfrm flipH="1">
                  <a:off x="5424" y="2810"/>
                  <a:ext cx="96" cy="1"/>
                </a:xfrm>
                <a:prstGeom prst="line">
                  <a:avLst/>
                </a:prstGeom>
                <a:noFill/>
                <a:ln w="19080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43" name="Line 63"/>
                <p:cNvSpPr>
                  <a:spLocks noChangeShapeType="1"/>
                </p:cNvSpPr>
                <p:nvPr/>
              </p:nvSpPr>
              <p:spPr bwMode="auto">
                <a:xfrm flipH="1">
                  <a:off x="5424" y="2904"/>
                  <a:ext cx="96" cy="1"/>
                </a:xfrm>
                <a:prstGeom prst="line">
                  <a:avLst/>
                </a:prstGeom>
                <a:noFill/>
                <a:ln w="19080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44" name="Line 64"/>
                <p:cNvSpPr>
                  <a:spLocks noChangeShapeType="1"/>
                </p:cNvSpPr>
                <p:nvPr/>
              </p:nvSpPr>
              <p:spPr bwMode="auto">
                <a:xfrm flipH="1">
                  <a:off x="5424" y="2998"/>
                  <a:ext cx="96" cy="1"/>
                </a:xfrm>
                <a:prstGeom prst="line">
                  <a:avLst/>
                </a:prstGeom>
                <a:noFill/>
                <a:ln w="19080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45" name="Line 65"/>
                <p:cNvSpPr>
                  <a:spLocks noChangeShapeType="1"/>
                </p:cNvSpPr>
                <p:nvPr/>
              </p:nvSpPr>
              <p:spPr bwMode="auto">
                <a:xfrm flipH="1">
                  <a:off x="5424" y="3093"/>
                  <a:ext cx="96" cy="1"/>
                </a:xfrm>
                <a:prstGeom prst="line">
                  <a:avLst/>
                </a:prstGeom>
                <a:noFill/>
                <a:ln w="19080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46" name="Line 66"/>
                <p:cNvSpPr>
                  <a:spLocks noChangeShapeType="1"/>
                </p:cNvSpPr>
                <p:nvPr/>
              </p:nvSpPr>
              <p:spPr bwMode="auto">
                <a:xfrm flipH="1">
                  <a:off x="5424" y="3186"/>
                  <a:ext cx="96" cy="1"/>
                </a:xfrm>
                <a:prstGeom prst="line">
                  <a:avLst/>
                </a:prstGeom>
                <a:noFill/>
                <a:ln w="19080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0547" name="Line 67"/>
              <p:cNvSpPr>
                <a:spLocks noChangeShapeType="1"/>
              </p:cNvSpPr>
              <p:nvPr/>
            </p:nvSpPr>
            <p:spPr bwMode="auto">
              <a:xfrm>
                <a:off x="5444" y="1680"/>
                <a:ext cx="1" cy="1602"/>
              </a:xfrm>
              <a:prstGeom prst="line">
                <a:avLst/>
              </a:prstGeom>
              <a:noFill/>
              <a:ln w="19080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48" name="Line 68"/>
              <p:cNvSpPr>
                <a:spLocks noChangeShapeType="1"/>
              </p:cNvSpPr>
              <p:nvPr/>
            </p:nvSpPr>
            <p:spPr bwMode="auto">
              <a:xfrm>
                <a:off x="5502" y="1680"/>
                <a:ext cx="1" cy="1602"/>
              </a:xfrm>
              <a:prstGeom prst="line">
                <a:avLst/>
              </a:prstGeom>
              <a:noFill/>
              <a:ln w="19080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0549" name="Rectangle 69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4800600" cy="4919663"/>
          </a:xfrm>
          <a:ln/>
        </p:spPr>
        <p:txBody>
          <a:bodyPr>
            <a:normAutofit/>
          </a:bodyPr>
          <a:lstStyle/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0072D1"/>
              </a:buClr>
              <a:buSzPct val="75000"/>
              <a:buFont typeface="Arial" charset="0"/>
              <a:buChar char="►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dirty="0"/>
              <a:t>Ex ante</a:t>
            </a:r>
          </a:p>
          <a:p>
            <a:pPr marL="741363" lvl="1" indent="-284163">
              <a:lnSpc>
                <a:spcPct val="80000"/>
              </a:lnSpc>
              <a:spcBef>
                <a:spcPts val="450"/>
              </a:spcBef>
              <a:buClr>
                <a:srgbClr val="0072D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dirty="0"/>
              <a:t>Mine asks railroad for a quote</a:t>
            </a:r>
          </a:p>
          <a:p>
            <a:pPr marL="741363" lvl="1" indent="-284163">
              <a:lnSpc>
                <a:spcPct val="80000"/>
              </a:lnSpc>
              <a:spcBef>
                <a:spcPts val="450"/>
              </a:spcBef>
              <a:buClr>
                <a:srgbClr val="0072D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dirty="0"/>
              <a:t>railroad calculates based on capital and operating costs</a:t>
            </a:r>
          </a:p>
          <a:p>
            <a:pPr marL="741363" lvl="1" indent="-284163">
              <a:lnSpc>
                <a:spcPct val="80000"/>
              </a:lnSpc>
              <a:spcBef>
                <a:spcPts val="450"/>
              </a:spcBef>
              <a:buClr>
                <a:srgbClr val="0072D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dirty="0"/>
              <a:t>Deal is struck</a:t>
            </a:r>
          </a:p>
          <a:p>
            <a:pPr marL="741363" lvl="1" indent="-284163">
              <a:lnSpc>
                <a:spcPct val="80000"/>
              </a:lnSpc>
              <a:spcBef>
                <a:spcPts val="450"/>
              </a:spcBef>
              <a:buClr>
                <a:srgbClr val="0072D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dirty="0"/>
              <a:t>mine and rail road are built</a:t>
            </a:r>
          </a:p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0072D1"/>
              </a:buClr>
              <a:buSzPct val="75000"/>
              <a:buFont typeface="Arial" charset="0"/>
              <a:buChar char="►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dirty="0"/>
              <a:t>Ex post</a:t>
            </a:r>
          </a:p>
          <a:p>
            <a:pPr marL="741363" lvl="1" indent="-284163">
              <a:lnSpc>
                <a:spcPct val="80000"/>
              </a:lnSpc>
              <a:spcBef>
                <a:spcPts val="450"/>
              </a:spcBef>
              <a:buClr>
                <a:srgbClr val="0072D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dirty="0"/>
              <a:t>Mine claims ‘financial distress’, </a:t>
            </a:r>
          </a:p>
          <a:p>
            <a:pPr marL="741363" lvl="1" indent="-284163">
              <a:lnSpc>
                <a:spcPct val="80000"/>
              </a:lnSpc>
              <a:spcBef>
                <a:spcPts val="450"/>
              </a:spcBef>
              <a:buClr>
                <a:srgbClr val="0072D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dirty="0"/>
              <a:t>offers just over marginal cost</a:t>
            </a:r>
          </a:p>
          <a:p>
            <a:pPr marL="741363" lvl="1" indent="-284163">
              <a:lnSpc>
                <a:spcPct val="80000"/>
              </a:lnSpc>
              <a:spcBef>
                <a:spcPts val="450"/>
              </a:spcBef>
              <a:buClr>
                <a:srgbClr val="0072D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dirty="0"/>
              <a:t>Railroad has to take the lower price</a:t>
            </a:r>
          </a:p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0072D1"/>
              </a:buClr>
              <a:buSzPct val="75000"/>
              <a:buFont typeface="Arial" charset="0"/>
              <a:buChar char="►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dirty="0"/>
              <a:t>Result</a:t>
            </a:r>
          </a:p>
          <a:p>
            <a:pPr marL="741363" lvl="1" indent="-284163">
              <a:lnSpc>
                <a:spcPct val="80000"/>
              </a:lnSpc>
              <a:spcBef>
                <a:spcPts val="450"/>
              </a:spcBef>
              <a:buClr>
                <a:srgbClr val="0072D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dirty="0"/>
              <a:t>anticipating this, railroad will never agree to the deal</a:t>
            </a:r>
          </a:p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0072D1"/>
              </a:buClr>
              <a:buSzPct val="75000"/>
              <a:buFont typeface="Arial" charset="0"/>
              <a:buChar char="►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dirty="0"/>
              <a:t>One solution</a:t>
            </a:r>
          </a:p>
          <a:p>
            <a:pPr marL="741363" lvl="1" indent="-284163">
              <a:lnSpc>
                <a:spcPct val="80000"/>
              </a:lnSpc>
              <a:spcBef>
                <a:spcPts val="450"/>
              </a:spcBef>
              <a:buClr>
                <a:srgbClr val="0072D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dirty="0"/>
              <a:t>mine builds and operates the rail link</a:t>
            </a:r>
          </a:p>
          <a:p>
            <a:pPr marL="341313" indent="-341313">
              <a:lnSpc>
                <a:spcPct val="80000"/>
              </a:lnSpc>
              <a:spcBef>
                <a:spcPts val="450"/>
              </a:spcBef>
              <a:buClrTx/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0644203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871663" y="300038"/>
            <a:ext cx="6165850" cy="7635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4400"/>
              <a:t>Transaction costs</a:t>
            </a:r>
          </a:p>
        </p:txBody>
      </p:sp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3548063" y="1751013"/>
            <a:ext cx="2325687" cy="4114800"/>
            <a:chOff x="2235" y="1103"/>
            <a:chExt cx="1465" cy="2592"/>
          </a:xfrm>
        </p:grpSpPr>
        <p:sp>
          <p:nvSpPr>
            <p:cNvPr id="21507" name="Line 3"/>
            <p:cNvSpPr>
              <a:spLocks noChangeShapeType="1"/>
            </p:cNvSpPr>
            <p:nvPr/>
          </p:nvSpPr>
          <p:spPr bwMode="auto">
            <a:xfrm flipV="1">
              <a:off x="2235" y="1102"/>
              <a:ext cx="1460" cy="1300"/>
            </a:xfrm>
            <a:prstGeom prst="line">
              <a:avLst/>
            </a:prstGeom>
            <a:noFill/>
            <a:ln w="2844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08" name="Line 4"/>
            <p:cNvSpPr>
              <a:spLocks noChangeShapeType="1"/>
            </p:cNvSpPr>
            <p:nvPr/>
          </p:nvSpPr>
          <p:spPr bwMode="auto">
            <a:xfrm>
              <a:off x="2235" y="2400"/>
              <a:ext cx="1460" cy="1296"/>
            </a:xfrm>
            <a:prstGeom prst="line">
              <a:avLst/>
            </a:prstGeom>
            <a:noFill/>
            <a:ln w="2844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09" name="Line 5"/>
            <p:cNvSpPr>
              <a:spLocks noChangeShapeType="1"/>
            </p:cNvSpPr>
            <p:nvPr/>
          </p:nvSpPr>
          <p:spPr bwMode="auto">
            <a:xfrm flipV="1">
              <a:off x="2921" y="2312"/>
              <a:ext cx="780" cy="695"/>
            </a:xfrm>
            <a:prstGeom prst="line">
              <a:avLst/>
            </a:prstGeom>
            <a:noFill/>
            <a:ln w="2844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2392363" y="2206625"/>
            <a:ext cx="1403350" cy="688975"/>
          </a:xfrm>
          <a:prstGeom prst="roundRect">
            <a:avLst>
              <a:gd name="adj" fmla="val 222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9pPr>
          </a:lstStyle>
          <a:p>
            <a:pPr algn="r">
              <a:lnSpc>
                <a:spcPct val="95000"/>
              </a:lnSpc>
            </a:pPr>
            <a:r>
              <a:rPr lang="en-US" altLang="en-US" sz="2000">
                <a:solidFill>
                  <a:srgbClr val="BBE0E3"/>
                </a:solidFill>
                <a:latin typeface="Tahoma" pitchFamily="32" charset="0"/>
              </a:rPr>
              <a:t>No </a:t>
            </a:r>
          </a:p>
          <a:p>
            <a:pPr algn="r"/>
            <a:r>
              <a:rPr lang="en-US" altLang="en-US" sz="2000">
                <a:solidFill>
                  <a:srgbClr val="BBE0E3"/>
                </a:solidFill>
                <a:latin typeface="Tahoma" pitchFamily="32" charset="0"/>
              </a:rPr>
              <a:t>safeguards</a:t>
            </a:r>
          </a:p>
        </p:txBody>
      </p:sp>
      <p:sp>
        <p:nvSpPr>
          <p:cNvPr id="21511" name="AutoShape 7"/>
          <p:cNvSpPr>
            <a:spLocks noChangeArrowheads="1"/>
          </p:cNvSpPr>
          <p:nvPr/>
        </p:nvSpPr>
        <p:spPr bwMode="auto">
          <a:xfrm>
            <a:off x="2208213" y="4038600"/>
            <a:ext cx="2073275" cy="673100"/>
          </a:xfrm>
          <a:prstGeom prst="roundRect">
            <a:avLst>
              <a:gd name="adj" fmla="val 222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9pPr>
          </a:lstStyle>
          <a:p>
            <a:pPr>
              <a:lnSpc>
                <a:spcPct val="95000"/>
              </a:lnSpc>
            </a:pPr>
            <a:r>
              <a:rPr lang="en-US" altLang="en-US" sz="2000">
                <a:solidFill>
                  <a:srgbClr val="BBE0E3"/>
                </a:solidFill>
                <a:latin typeface="Tahoma" pitchFamily="32" charset="0"/>
              </a:rPr>
              <a:t>Contractual or </a:t>
            </a:r>
            <a:br>
              <a:rPr lang="en-US" altLang="en-US" sz="2000">
                <a:solidFill>
                  <a:srgbClr val="BBE0E3"/>
                </a:solidFill>
                <a:latin typeface="Tahoma" pitchFamily="32" charset="0"/>
              </a:rPr>
            </a:br>
            <a:r>
              <a:rPr lang="en-US" altLang="en-US" sz="2000">
                <a:solidFill>
                  <a:srgbClr val="BBE0E3"/>
                </a:solidFill>
                <a:latin typeface="Tahoma" pitchFamily="32" charset="0"/>
              </a:rPr>
              <a:t>other safeguards</a:t>
            </a:r>
          </a:p>
        </p:txBody>
      </p:sp>
      <p:sp>
        <p:nvSpPr>
          <p:cNvPr id="21512" name="AutoShape 8"/>
          <p:cNvSpPr>
            <a:spLocks noChangeArrowheads="1"/>
          </p:cNvSpPr>
          <p:nvPr/>
        </p:nvSpPr>
        <p:spPr bwMode="auto">
          <a:xfrm>
            <a:off x="6043613" y="1524000"/>
            <a:ext cx="3100387" cy="509588"/>
          </a:xfrm>
          <a:prstGeom prst="roundRect">
            <a:avLst>
              <a:gd name="adj" fmla="val 34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9pPr>
          </a:lstStyle>
          <a:p>
            <a:r>
              <a:rPr lang="en-US" altLang="en-US">
                <a:solidFill>
                  <a:srgbClr val="BBE0E3"/>
                </a:solidFill>
                <a:latin typeface="Tahoma" pitchFamily="32" charset="0"/>
              </a:rPr>
              <a:t>c </a:t>
            </a:r>
            <a:r>
              <a:rPr lang="en-US" altLang="en-US" baseline="-25000">
                <a:solidFill>
                  <a:srgbClr val="BBE0E3"/>
                </a:solidFill>
                <a:latin typeface="Tahoma" pitchFamily="32" charset="0"/>
              </a:rPr>
              <a:t>default * </a:t>
            </a:r>
            <a:r>
              <a:rPr lang="en-US" altLang="en-US">
                <a:solidFill>
                  <a:srgbClr val="BBE0E3"/>
                </a:solidFill>
                <a:latin typeface="Tahoma" pitchFamily="32" charset="0"/>
              </a:rPr>
              <a:t>pr </a:t>
            </a:r>
            <a:r>
              <a:rPr lang="en-US" altLang="en-US" baseline="-25000">
                <a:solidFill>
                  <a:srgbClr val="BBE0E3"/>
                </a:solidFill>
                <a:latin typeface="Tahoma" pitchFamily="32" charset="0"/>
              </a:rPr>
              <a:t>default</a:t>
            </a:r>
          </a:p>
        </p:txBody>
      </p:sp>
      <p:sp>
        <p:nvSpPr>
          <p:cNvPr id="21513" name="AutoShape 9"/>
          <p:cNvSpPr>
            <a:spLocks noChangeArrowheads="1"/>
          </p:cNvSpPr>
          <p:nvPr/>
        </p:nvSpPr>
        <p:spPr bwMode="auto">
          <a:xfrm>
            <a:off x="542925" y="5181600"/>
            <a:ext cx="676275" cy="384175"/>
          </a:xfrm>
          <a:prstGeom prst="roundRect">
            <a:avLst>
              <a:gd name="adj" fmla="val 398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9pPr>
          </a:lstStyle>
          <a:p>
            <a:pPr algn="r">
              <a:lnSpc>
                <a:spcPct val="95000"/>
              </a:lnSpc>
            </a:pPr>
            <a:r>
              <a:rPr lang="en-US" altLang="en-US" sz="2000" i="1">
                <a:solidFill>
                  <a:srgbClr val="BBE0E3"/>
                </a:solidFill>
                <a:latin typeface="Tahoma" pitchFamily="32" charset="0"/>
              </a:rPr>
              <a:t>Firm</a:t>
            </a:r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304800" y="4799013"/>
            <a:ext cx="8229600" cy="1587"/>
          </a:xfrm>
          <a:prstGeom prst="line">
            <a:avLst/>
          </a:prstGeom>
          <a:noFill/>
          <a:ln w="28440">
            <a:solidFill>
              <a:srgbClr val="0099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AutoShape 11"/>
          <p:cNvSpPr>
            <a:spLocks noChangeArrowheads="1"/>
          </p:cNvSpPr>
          <p:nvPr/>
        </p:nvSpPr>
        <p:spPr bwMode="auto">
          <a:xfrm>
            <a:off x="6127750" y="3429000"/>
            <a:ext cx="1417638" cy="509588"/>
          </a:xfrm>
          <a:prstGeom prst="roundRect">
            <a:avLst>
              <a:gd name="adj" fmla="val 34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9pPr>
          </a:lstStyle>
          <a:p>
            <a:r>
              <a:rPr lang="en-US" altLang="en-US">
                <a:solidFill>
                  <a:srgbClr val="BBE0E3"/>
                </a:solidFill>
                <a:latin typeface="Tahoma" pitchFamily="32" charset="0"/>
              </a:rPr>
              <a:t>c </a:t>
            </a:r>
            <a:r>
              <a:rPr lang="en-US" altLang="en-US" baseline="-25000">
                <a:solidFill>
                  <a:srgbClr val="BBE0E3"/>
                </a:solidFill>
                <a:latin typeface="Tahoma" pitchFamily="32" charset="0"/>
              </a:rPr>
              <a:t>contract cost</a:t>
            </a:r>
          </a:p>
        </p:txBody>
      </p:sp>
      <p:sp>
        <p:nvSpPr>
          <p:cNvPr id="21516" name="AutoShape 12"/>
          <p:cNvSpPr>
            <a:spLocks noChangeArrowheads="1"/>
          </p:cNvSpPr>
          <p:nvPr/>
        </p:nvSpPr>
        <p:spPr bwMode="auto">
          <a:xfrm>
            <a:off x="500063" y="3048000"/>
            <a:ext cx="949325" cy="384175"/>
          </a:xfrm>
          <a:prstGeom prst="roundRect">
            <a:avLst>
              <a:gd name="adj" fmla="val 398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9pPr>
          </a:lstStyle>
          <a:p>
            <a:pPr algn="r">
              <a:lnSpc>
                <a:spcPct val="95000"/>
              </a:lnSpc>
            </a:pPr>
            <a:r>
              <a:rPr lang="en-US" altLang="en-US" sz="2000" i="1">
                <a:solidFill>
                  <a:srgbClr val="BBE0E3"/>
                </a:solidFill>
                <a:latin typeface="Tahoma" pitchFamily="32" charset="0"/>
              </a:rPr>
              <a:t>Market</a:t>
            </a:r>
          </a:p>
        </p:txBody>
      </p:sp>
      <p:sp>
        <p:nvSpPr>
          <p:cNvPr id="21517" name="AutoShape 13"/>
          <p:cNvSpPr>
            <a:spLocks noChangeArrowheads="1"/>
          </p:cNvSpPr>
          <p:nvPr/>
        </p:nvSpPr>
        <p:spPr bwMode="auto">
          <a:xfrm>
            <a:off x="6189663" y="5638800"/>
            <a:ext cx="1830387" cy="509588"/>
          </a:xfrm>
          <a:prstGeom prst="roundRect">
            <a:avLst>
              <a:gd name="adj" fmla="val 34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9pPr>
          </a:lstStyle>
          <a:p>
            <a:r>
              <a:rPr lang="en-US" altLang="en-US">
                <a:solidFill>
                  <a:srgbClr val="BBE0E3"/>
                </a:solidFill>
                <a:latin typeface="Tahoma" pitchFamily="32" charset="0"/>
              </a:rPr>
              <a:t>c </a:t>
            </a:r>
            <a:r>
              <a:rPr lang="en-US" altLang="en-US" baseline="-25000">
                <a:solidFill>
                  <a:srgbClr val="BBE0E3"/>
                </a:solidFill>
                <a:latin typeface="Tahoma" pitchFamily="32" charset="0"/>
              </a:rPr>
              <a:t>bureaucratic costs</a:t>
            </a:r>
          </a:p>
        </p:txBody>
      </p:sp>
      <p:sp>
        <p:nvSpPr>
          <p:cNvPr id="21518" name="AutoShape 14"/>
          <p:cNvSpPr>
            <a:spLocks/>
          </p:cNvSpPr>
          <p:nvPr/>
        </p:nvSpPr>
        <p:spPr bwMode="auto">
          <a:xfrm>
            <a:off x="1524000" y="1676400"/>
            <a:ext cx="304800" cy="3124200"/>
          </a:xfrm>
          <a:prstGeom prst="leftBrace">
            <a:avLst>
              <a:gd name="adj1" fmla="val 85417"/>
              <a:gd name="adj2" fmla="val 50000"/>
            </a:avLst>
          </a:prstGeom>
          <a:noFill/>
          <a:ln w="12600">
            <a:solidFill>
              <a:srgbClr val="BBE0E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9" name="AutoShape 15"/>
          <p:cNvSpPr>
            <a:spLocks/>
          </p:cNvSpPr>
          <p:nvPr/>
        </p:nvSpPr>
        <p:spPr bwMode="auto">
          <a:xfrm>
            <a:off x="1524000" y="4800600"/>
            <a:ext cx="304800" cy="1219200"/>
          </a:xfrm>
          <a:prstGeom prst="leftBrace">
            <a:avLst>
              <a:gd name="adj1" fmla="val 33333"/>
              <a:gd name="adj2" fmla="val 50000"/>
            </a:avLst>
          </a:prstGeom>
          <a:noFill/>
          <a:ln w="12600">
            <a:solidFill>
              <a:srgbClr val="BBE0E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701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996950" y="228600"/>
            <a:ext cx="6165850" cy="7635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4400" dirty="0"/>
              <a:t>Firm or </a:t>
            </a:r>
            <a:r>
              <a:rPr lang="en-US" altLang="en-US" sz="4400" dirty="0" smtClean="0"/>
              <a:t>Market?</a:t>
            </a:r>
            <a:endParaRPr lang="en-US" altLang="en-US" sz="4400" dirty="0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772400" cy="5072063"/>
          </a:xfrm>
          <a:ln/>
        </p:spPr>
        <p:txBody>
          <a:bodyPr/>
          <a:lstStyle/>
          <a:p>
            <a:pPr marL="341313" indent="-341313">
              <a:lnSpc>
                <a:spcPct val="80000"/>
              </a:lnSpc>
              <a:spcBef>
                <a:spcPts val="700"/>
              </a:spcBef>
              <a:buClr>
                <a:srgbClr val="0072D1"/>
              </a:buClr>
              <a:buSzPct val="75000"/>
              <a:buFont typeface="Arial" charset="0"/>
              <a:buChar char="►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800"/>
              <a:t>Administrative ‘overhead’ makes firms usually less efficient (more costly) than markets </a:t>
            </a:r>
          </a:p>
          <a:p>
            <a:pPr marL="341313" indent="-341313">
              <a:lnSpc>
                <a:spcPct val="80000"/>
              </a:lnSpc>
              <a:spcBef>
                <a:spcPts val="700"/>
              </a:spcBef>
              <a:buClr>
                <a:srgbClr val="0072D1"/>
              </a:buClr>
              <a:buSzPct val="75000"/>
              <a:buFont typeface="Arial" charset="0"/>
              <a:buChar char="►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800"/>
              <a:t>BUT</a:t>
            </a:r>
          </a:p>
          <a:p>
            <a:pPr marL="741363" lvl="1" indent="-284163">
              <a:lnSpc>
                <a:spcPct val="80000"/>
              </a:lnSpc>
              <a:spcBef>
                <a:spcPts val="600"/>
              </a:spcBef>
              <a:buClr>
                <a:srgbClr val="0072D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When contracts becomes too costly</a:t>
            </a:r>
          </a:p>
          <a:p>
            <a:pPr marL="741363" lvl="1" indent="-284163">
              <a:lnSpc>
                <a:spcPct val="80000"/>
              </a:lnSpc>
              <a:spcBef>
                <a:spcPts val="600"/>
              </a:spcBef>
              <a:buClr>
                <a:srgbClr val="0072D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Or when the possibility of ex-post opportunism is high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ClrTx/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en-US" sz="2400"/>
          </a:p>
          <a:p>
            <a:pPr marL="741363" lvl="1" indent="-284163">
              <a:lnSpc>
                <a:spcPct val="80000"/>
              </a:lnSpc>
              <a:spcBef>
                <a:spcPts val="600"/>
              </a:spcBef>
              <a:buClr>
                <a:srgbClr val="0072D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Then the firm becomes a </a:t>
            </a:r>
            <a:r>
              <a:rPr lang="en-US" altLang="en-US" sz="2400" b="1"/>
              <a:t>less</a:t>
            </a:r>
            <a:r>
              <a:rPr lang="en-US" altLang="en-US" sz="2400"/>
              <a:t> expensive option than market contracting </a:t>
            </a:r>
          </a:p>
          <a:p>
            <a:pPr marL="341313" indent="-341313">
              <a:lnSpc>
                <a:spcPct val="80000"/>
              </a:lnSpc>
              <a:spcBef>
                <a:spcPts val="700"/>
              </a:spcBef>
              <a:buClr>
                <a:srgbClr val="0072D1"/>
              </a:buClr>
              <a:buSzPct val="75000"/>
              <a:buFont typeface="Arial" charset="0"/>
              <a:buChar char="►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800"/>
              <a:t>WHY</a:t>
            </a:r>
          </a:p>
          <a:p>
            <a:pPr marL="741363" lvl="1" indent="-284163">
              <a:lnSpc>
                <a:spcPct val="80000"/>
              </a:lnSpc>
              <a:spcBef>
                <a:spcPts val="600"/>
              </a:spcBef>
              <a:buClr>
                <a:srgbClr val="0072D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Alignment of incentives (eliminates reason to renege on the contract)</a:t>
            </a:r>
          </a:p>
          <a:p>
            <a:pPr marL="741363" lvl="1" indent="-284163">
              <a:lnSpc>
                <a:spcPct val="80000"/>
              </a:lnSpc>
              <a:spcBef>
                <a:spcPts val="600"/>
              </a:spcBef>
              <a:buClr>
                <a:srgbClr val="0072D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Use of fiat (managerial hierarchy) rather than the courts to settle disputes</a:t>
            </a:r>
          </a:p>
        </p:txBody>
      </p:sp>
    </p:spTree>
    <p:extLst>
      <p:ext uri="{BB962C8B-B14F-4D97-AF65-F5344CB8AC3E}">
        <p14:creationId xmlns:p14="http://schemas.microsoft.com/office/powerpoint/2010/main" val="26088034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920750" y="300038"/>
            <a:ext cx="6165850" cy="7635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4400" dirty="0"/>
              <a:t>Firm or Market?</a:t>
            </a:r>
          </a:p>
        </p:txBody>
      </p:sp>
      <p:grpSp>
        <p:nvGrpSpPr>
          <p:cNvPr id="23554" name="Group 2"/>
          <p:cNvGrpSpPr>
            <a:grpSpLocks/>
          </p:cNvGrpSpPr>
          <p:nvPr/>
        </p:nvGrpSpPr>
        <p:grpSpPr bwMode="auto">
          <a:xfrm>
            <a:off x="5334000" y="2133600"/>
            <a:ext cx="1825625" cy="3121025"/>
            <a:chOff x="3360" y="1344"/>
            <a:chExt cx="1150" cy="1966"/>
          </a:xfrm>
        </p:grpSpPr>
        <p:sp>
          <p:nvSpPr>
            <p:cNvPr id="23555" name="AutoShape 3"/>
            <p:cNvSpPr>
              <a:spLocks noChangeArrowheads="1"/>
            </p:cNvSpPr>
            <p:nvPr/>
          </p:nvSpPr>
          <p:spPr bwMode="auto">
            <a:xfrm>
              <a:off x="3360" y="1344"/>
              <a:ext cx="1151" cy="1967"/>
            </a:xfrm>
            <a:prstGeom prst="roundRect">
              <a:avLst>
                <a:gd name="adj" fmla="val 83"/>
              </a:avLst>
            </a:prstGeom>
            <a:solidFill>
              <a:srgbClr val="009999">
                <a:alpha val="25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56" name="AutoShape 4"/>
            <p:cNvSpPr>
              <a:spLocks noChangeArrowheads="1"/>
            </p:cNvSpPr>
            <p:nvPr/>
          </p:nvSpPr>
          <p:spPr bwMode="auto">
            <a:xfrm>
              <a:off x="3360" y="1344"/>
              <a:ext cx="1151" cy="1967"/>
            </a:xfrm>
            <a:prstGeom prst="roundRect">
              <a:avLst>
                <a:gd name="adj" fmla="val 83"/>
              </a:avLst>
            </a:prstGeom>
            <a:solidFill>
              <a:srgbClr val="009999">
                <a:alpha val="25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557" name="Line 5"/>
          <p:cNvSpPr>
            <a:spLocks noChangeShapeType="1"/>
          </p:cNvSpPr>
          <p:nvPr/>
        </p:nvSpPr>
        <p:spPr bwMode="auto">
          <a:xfrm>
            <a:off x="2057400" y="2057400"/>
            <a:ext cx="1588" cy="3200400"/>
          </a:xfrm>
          <a:prstGeom prst="line">
            <a:avLst/>
          </a:prstGeom>
          <a:noFill/>
          <a:ln w="9360">
            <a:solidFill>
              <a:srgbClr val="BBE0E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2057400" y="5257800"/>
            <a:ext cx="5105400" cy="1588"/>
          </a:xfrm>
          <a:prstGeom prst="line">
            <a:avLst/>
          </a:prstGeom>
          <a:noFill/>
          <a:ln w="9360">
            <a:solidFill>
              <a:srgbClr val="BBE0E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9" name="AutoShape 7"/>
          <p:cNvSpPr>
            <a:spLocks noChangeArrowheads="1"/>
          </p:cNvSpPr>
          <p:nvPr/>
        </p:nvSpPr>
        <p:spPr bwMode="auto">
          <a:xfrm>
            <a:off x="1060450" y="1501775"/>
            <a:ext cx="2281238" cy="384175"/>
          </a:xfrm>
          <a:prstGeom prst="roundRect">
            <a:avLst>
              <a:gd name="adj" fmla="val 398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9pPr>
          </a:lstStyle>
          <a:p>
            <a:pPr>
              <a:lnSpc>
                <a:spcPct val="95000"/>
              </a:lnSpc>
            </a:pPr>
            <a:r>
              <a:rPr lang="en-US" altLang="en-US" sz="2000">
                <a:solidFill>
                  <a:srgbClr val="BBE0E3"/>
                </a:solidFill>
                <a:latin typeface="MS Reference Sans Serif" pitchFamily="32" charset="0"/>
              </a:rPr>
              <a:t>Transaction cost</a:t>
            </a:r>
          </a:p>
        </p:txBody>
      </p:sp>
      <p:sp>
        <p:nvSpPr>
          <p:cNvPr id="23560" name="AutoShape 8"/>
          <p:cNvSpPr>
            <a:spLocks noChangeArrowheads="1"/>
          </p:cNvSpPr>
          <p:nvPr/>
        </p:nvSpPr>
        <p:spPr bwMode="auto">
          <a:xfrm>
            <a:off x="1030288" y="5772150"/>
            <a:ext cx="2544762" cy="325438"/>
          </a:xfrm>
          <a:prstGeom prst="roundRect">
            <a:avLst>
              <a:gd name="adj" fmla="val 468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9pPr>
          </a:lstStyle>
          <a:p>
            <a:pPr>
              <a:lnSpc>
                <a:spcPct val="95000"/>
              </a:lnSpc>
            </a:pPr>
            <a:r>
              <a:rPr lang="en-US" altLang="en-US" sz="1600">
                <a:solidFill>
                  <a:srgbClr val="BBE0E3"/>
                </a:solidFill>
                <a:latin typeface="Tahoma" pitchFamily="32" charset="0"/>
              </a:rPr>
              <a:t>Cost of market transaction</a:t>
            </a:r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>
            <a:off x="3581400" y="5940425"/>
            <a:ext cx="533400" cy="1588"/>
          </a:xfrm>
          <a:prstGeom prst="line">
            <a:avLst/>
          </a:prstGeom>
          <a:noFill/>
          <a:ln w="9360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2" name="AutoShape 10"/>
          <p:cNvSpPr>
            <a:spLocks noChangeArrowheads="1"/>
          </p:cNvSpPr>
          <p:nvPr/>
        </p:nvSpPr>
        <p:spPr bwMode="auto">
          <a:xfrm>
            <a:off x="4576763" y="5772150"/>
            <a:ext cx="2667000" cy="325438"/>
          </a:xfrm>
          <a:prstGeom prst="roundRect">
            <a:avLst>
              <a:gd name="adj" fmla="val 468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9pPr>
          </a:lstStyle>
          <a:p>
            <a:pPr>
              <a:lnSpc>
                <a:spcPct val="95000"/>
              </a:lnSpc>
            </a:pPr>
            <a:r>
              <a:rPr lang="en-US" altLang="en-US" sz="1600">
                <a:solidFill>
                  <a:srgbClr val="BBE0E3"/>
                </a:solidFill>
                <a:latin typeface="Tahoma" pitchFamily="32" charset="0"/>
              </a:rPr>
              <a:t>Cost of transaction in a firm</a:t>
            </a:r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7239000" y="5940425"/>
            <a:ext cx="533400" cy="1588"/>
          </a:xfrm>
          <a:prstGeom prst="line">
            <a:avLst/>
          </a:prstGeom>
          <a:noFill/>
          <a:ln w="9360">
            <a:solidFill>
              <a:srgbClr val="FFFFFF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AutoShape 12"/>
          <p:cNvSpPr>
            <a:spLocks noChangeArrowheads="1"/>
          </p:cNvSpPr>
          <p:nvPr/>
        </p:nvSpPr>
        <p:spPr bwMode="auto">
          <a:xfrm>
            <a:off x="2927350" y="5257800"/>
            <a:ext cx="3778250" cy="384175"/>
          </a:xfrm>
          <a:prstGeom prst="roundRect">
            <a:avLst>
              <a:gd name="adj" fmla="val 398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9pPr>
          </a:lstStyle>
          <a:p>
            <a:pPr>
              <a:lnSpc>
                <a:spcPct val="95000"/>
              </a:lnSpc>
            </a:pPr>
            <a:r>
              <a:rPr lang="en-US" altLang="en-US" sz="2000">
                <a:solidFill>
                  <a:srgbClr val="BBE0E3"/>
                </a:solidFill>
                <a:latin typeface="Tahoma" pitchFamily="32" charset="0"/>
              </a:rPr>
              <a:t>Asset specificity and uncertainty</a:t>
            </a:r>
          </a:p>
        </p:txBody>
      </p:sp>
      <p:sp>
        <p:nvSpPr>
          <p:cNvPr id="23565" name="AutoShape 13"/>
          <p:cNvSpPr>
            <a:spLocks noChangeArrowheads="1"/>
          </p:cNvSpPr>
          <p:nvPr/>
        </p:nvSpPr>
        <p:spPr bwMode="auto">
          <a:xfrm>
            <a:off x="3124200" y="3048000"/>
            <a:ext cx="938213" cy="336550"/>
          </a:xfrm>
          <a:prstGeom prst="roundRect">
            <a:avLst>
              <a:gd name="adj" fmla="val 468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9pPr>
          </a:lstStyle>
          <a:p>
            <a:r>
              <a:rPr lang="en-US" altLang="en-US" sz="1600">
                <a:solidFill>
                  <a:srgbClr val="BBE0E3"/>
                </a:solidFill>
                <a:latin typeface="Tahoma" pitchFamily="32" charset="0"/>
              </a:rPr>
              <a:t>MARKET</a:t>
            </a:r>
          </a:p>
        </p:txBody>
      </p:sp>
      <p:sp>
        <p:nvSpPr>
          <p:cNvPr id="23566" name="AutoShape 14"/>
          <p:cNvSpPr>
            <a:spLocks noChangeArrowheads="1"/>
          </p:cNvSpPr>
          <p:nvPr/>
        </p:nvSpPr>
        <p:spPr bwMode="auto">
          <a:xfrm flipV="1">
            <a:off x="-3956050" y="-3352800"/>
            <a:ext cx="12026900" cy="7467600"/>
          </a:xfrm>
          <a:custGeom>
            <a:avLst/>
            <a:gdLst>
              <a:gd name="G0" fmla="sin 10800 17694720"/>
              <a:gd name="G1" fmla="+- G0 10800 0"/>
              <a:gd name="G2" fmla="cos 10800 17694720"/>
              <a:gd name="G3" fmla="+- G2 10800 0"/>
              <a:gd name="G4" fmla="sin 10800 -2196009"/>
              <a:gd name="G5" fmla="+- G4 10800 0"/>
              <a:gd name="G6" fmla="cos 10800 -2196009"/>
              <a:gd name="G7" fmla="+- G6 10800 0"/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10799 w 21600"/>
              <a:gd name="T13" fmla="*/ 0 h 21600"/>
              <a:gd name="T14" fmla="*/ 19831 w 21600"/>
              <a:gd name="T15" fmla="*/ 1079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 stroke="0">
                <a:moveTo>
                  <a:pt x="10799" y="0"/>
                </a:moveTo>
                <a:cubicBezTo>
                  <a:pt x="10799" y="0"/>
                  <a:pt x="10799" y="-1"/>
                  <a:pt x="10800" y="0"/>
                </a:cubicBezTo>
                <a:cubicBezTo>
                  <a:pt x="14422" y="0"/>
                  <a:pt x="17804" y="1816"/>
                  <a:pt x="19804" y="4837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10799" y="0"/>
                </a:moveTo>
                <a:cubicBezTo>
                  <a:pt x="10799" y="0"/>
                  <a:pt x="10799" y="-1"/>
                  <a:pt x="10800" y="0"/>
                </a:cubicBezTo>
                <a:cubicBezTo>
                  <a:pt x="14422" y="0"/>
                  <a:pt x="17804" y="1816"/>
                  <a:pt x="19804" y="4837"/>
                </a:cubicBezTo>
              </a:path>
            </a:pathLst>
          </a:custGeom>
          <a:noFill/>
          <a:ln w="12600">
            <a:solidFill>
              <a:srgbClr val="FFFFFF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AutoShape 15"/>
          <p:cNvSpPr>
            <a:spLocks noChangeArrowheads="1"/>
          </p:cNvSpPr>
          <p:nvPr/>
        </p:nvSpPr>
        <p:spPr bwMode="auto">
          <a:xfrm flipV="1">
            <a:off x="-2768600" y="-2971800"/>
            <a:ext cx="9652000" cy="7467600"/>
          </a:xfrm>
          <a:custGeom>
            <a:avLst/>
            <a:gdLst>
              <a:gd name="G0" fmla="sin 10800 17694720"/>
              <a:gd name="G1" fmla="+- G0 10800 0"/>
              <a:gd name="G2" fmla="cos 10800 17694720"/>
              <a:gd name="G3" fmla="+- G2 10800 0"/>
              <a:gd name="G4" fmla="sin 10800 -1435216"/>
              <a:gd name="G5" fmla="+- G4 10800 0"/>
              <a:gd name="G6" fmla="cos 10800 -1435216"/>
              <a:gd name="G7" fmla="+- G6 10800 0"/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10799 w 21600"/>
              <a:gd name="T13" fmla="*/ 0 h 21600"/>
              <a:gd name="T14" fmla="*/ 20856 w 21600"/>
              <a:gd name="T15" fmla="*/ 1079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 stroke="0">
                <a:moveTo>
                  <a:pt x="10799" y="0"/>
                </a:moveTo>
                <a:cubicBezTo>
                  <a:pt x="10799" y="0"/>
                  <a:pt x="10799" y="-1"/>
                  <a:pt x="10800" y="0"/>
                </a:cubicBezTo>
                <a:cubicBezTo>
                  <a:pt x="15209" y="0"/>
                  <a:pt x="19175" y="2680"/>
                  <a:pt x="20820" y="6770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10799" y="0"/>
                </a:moveTo>
                <a:cubicBezTo>
                  <a:pt x="10799" y="0"/>
                  <a:pt x="10799" y="-1"/>
                  <a:pt x="10800" y="0"/>
                </a:cubicBezTo>
                <a:cubicBezTo>
                  <a:pt x="15209" y="0"/>
                  <a:pt x="19175" y="2680"/>
                  <a:pt x="20820" y="6770"/>
                </a:cubicBezTo>
              </a:path>
            </a:pathLst>
          </a:custGeom>
          <a:noFill/>
          <a:ln w="12600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8" name="AutoShape 16"/>
          <p:cNvSpPr>
            <a:spLocks noChangeArrowheads="1"/>
          </p:cNvSpPr>
          <p:nvPr/>
        </p:nvSpPr>
        <p:spPr bwMode="auto">
          <a:xfrm>
            <a:off x="5983288" y="3505200"/>
            <a:ext cx="646112" cy="336550"/>
          </a:xfrm>
          <a:prstGeom prst="roundRect">
            <a:avLst>
              <a:gd name="adj" fmla="val 468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9pPr>
          </a:lstStyle>
          <a:p>
            <a:r>
              <a:rPr lang="en-US" altLang="en-US" sz="1600">
                <a:solidFill>
                  <a:srgbClr val="BBE0E3"/>
                </a:solidFill>
                <a:latin typeface="Tahoma" pitchFamily="32" charset="0"/>
              </a:rPr>
              <a:t>FIRM</a:t>
            </a:r>
          </a:p>
        </p:txBody>
      </p:sp>
    </p:spTree>
    <p:extLst>
      <p:ext uri="{BB962C8B-B14F-4D97-AF65-F5344CB8AC3E}">
        <p14:creationId xmlns:p14="http://schemas.microsoft.com/office/powerpoint/2010/main" val="6836177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228600"/>
            <a:ext cx="6165850" cy="7635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4400" dirty="0"/>
              <a:t>Examples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350963"/>
            <a:ext cx="7772400" cy="5202237"/>
          </a:xfrm>
          <a:ln/>
        </p:spPr>
        <p:txBody>
          <a:bodyPr/>
          <a:lstStyle/>
          <a:p>
            <a:pPr marL="341313" indent="-341313">
              <a:lnSpc>
                <a:spcPct val="135000"/>
              </a:lnSpc>
              <a:buClr>
                <a:srgbClr val="0072D1"/>
              </a:buClr>
              <a:buSzPct val="75000"/>
              <a:buFont typeface="Arial" charset="0"/>
              <a:buChar char="►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dirty="0"/>
              <a:t>Backward VI</a:t>
            </a:r>
          </a:p>
          <a:p>
            <a:pPr marL="741363" lvl="1" indent="-284163">
              <a:lnSpc>
                <a:spcPct val="135000"/>
              </a:lnSpc>
              <a:buClr>
                <a:srgbClr val="0072D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dirty="0"/>
              <a:t>Assuring input quality (General Foods)</a:t>
            </a:r>
          </a:p>
          <a:p>
            <a:pPr marL="741363" lvl="1" indent="-284163">
              <a:lnSpc>
                <a:spcPct val="135000"/>
              </a:lnSpc>
              <a:buClr>
                <a:srgbClr val="0072D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dirty="0"/>
              <a:t>Assuring delivery reliability (Ford, early JIT)</a:t>
            </a:r>
          </a:p>
          <a:p>
            <a:pPr marL="741363" lvl="1" indent="-284163">
              <a:lnSpc>
                <a:spcPct val="135000"/>
              </a:lnSpc>
              <a:buClr>
                <a:srgbClr val="0072D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/>
              <a:t>Honda (UK</a:t>
            </a:r>
            <a:r>
              <a:rPr lang="en-US" altLang="en-US"/>
              <a:t>, </a:t>
            </a:r>
            <a:r>
              <a:rPr lang="en-US" altLang="en-US" smtClean="0"/>
              <a:t>1973)</a:t>
            </a:r>
            <a:endParaRPr lang="en-US" altLang="en-US"/>
          </a:p>
          <a:p>
            <a:pPr marL="341313" indent="-341313">
              <a:lnSpc>
                <a:spcPct val="135000"/>
              </a:lnSpc>
              <a:buClr>
                <a:srgbClr val="0072D1"/>
              </a:buClr>
              <a:buSzPct val="75000"/>
              <a:buFont typeface="Arial" charset="0"/>
              <a:buChar char="►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dirty="0"/>
              <a:t>Forward VI</a:t>
            </a:r>
          </a:p>
          <a:p>
            <a:pPr marL="741363" lvl="1" indent="-284163">
              <a:lnSpc>
                <a:spcPct val="135000"/>
              </a:lnSpc>
              <a:buClr>
                <a:srgbClr val="0072D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dirty="0"/>
              <a:t>Assuring adequate marketing/customer training (Singer, Kodak)</a:t>
            </a:r>
          </a:p>
        </p:txBody>
      </p:sp>
    </p:spTree>
    <p:extLst>
      <p:ext uri="{BB962C8B-B14F-4D97-AF65-F5344CB8AC3E}">
        <p14:creationId xmlns:p14="http://schemas.microsoft.com/office/powerpoint/2010/main" val="37536724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228600"/>
            <a:ext cx="6165850" cy="825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4800" dirty="0"/>
              <a:t>Alternatives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629150"/>
          </a:xfrm>
          <a:ln/>
        </p:spPr>
        <p:txBody>
          <a:bodyPr/>
          <a:lstStyle/>
          <a:p>
            <a:pPr marL="341313" indent="-341313">
              <a:lnSpc>
                <a:spcPts val="2850"/>
              </a:lnSpc>
              <a:spcBef>
                <a:spcPts val="600"/>
              </a:spcBef>
              <a:buClr>
                <a:srgbClr val="0072D1"/>
              </a:buClr>
              <a:buSzPct val="75000"/>
              <a:buFont typeface="Arial" charset="0"/>
              <a:buChar char="►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Long term contracts </a:t>
            </a:r>
          </a:p>
          <a:p>
            <a:pPr marL="741363" lvl="1" indent="-284163">
              <a:lnSpc>
                <a:spcPts val="2850"/>
              </a:lnSpc>
              <a:spcBef>
                <a:spcPts val="600"/>
              </a:spcBef>
              <a:buClr>
                <a:srgbClr val="0072D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(NO - for reasons we have just seen)</a:t>
            </a:r>
          </a:p>
          <a:p>
            <a:pPr marL="341313" indent="-341313">
              <a:lnSpc>
                <a:spcPct val="120000"/>
              </a:lnSpc>
              <a:spcBef>
                <a:spcPts val="600"/>
              </a:spcBef>
              <a:buClr>
                <a:srgbClr val="0072D1"/>
              </a:buClr>
              <a:buSzPct val="75000"/>
              <a:buFont typeface="Arial" charset="0"/>
              <a:buChar char="►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Incentive Alignment</a:t>
            </a:r>
          </a:p>
          <a:p>
            <a:pPr marL="741363" lvl="1" indent="-284163">
              <a:lnSpc>
                <a:spcPct val="120000"/>
              </a:lnSpc>
              <a:spcBef>
                <a:spcPts val="500"/>
              </a:spcBef>
              <a:buClr>
                <a:srgbClr val="0072D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Equity joint venture (but this is really a firm)</a:t>
            </a:r>
          </a:p>
          <a:p>
            <a:pPr marL="341313" indent="-341313">
              <a:lnSpc>
                <a:spcPct val="120000"/>
              </a:lnSpc>
              <a:spcBef>
                <a:spcPts val="600"/>
              </a:spcBef>
              <a:buClr>
                <a:srgbClr val="0072D1"/>
              </a:buClr>
              <a:buSzPct val="75000"/>
              <a:buFont typeface="Arial" charset="0"/>
              <a:buChar char="►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Economic ‘trust’</a:t>
            </a:r>
          </a:p>
          <a:p>
            <a:pPr marL="741363" lvl="1" indent="-284163">
              <a:lnSpc>
                <a:spcPct val="120000"/>
              </a:lnSpc>
              <a:spcBef>
                <a:spcPts val="500"/>
              </a:spcBef>
              <a:buClr>
                <a:srgbClr val="0072D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Repeated game with the same player</a:t>
            </a:r>
          </a:p>
          <a:p>
            <a:pPr marL="741363" lvl="1" indent="-284163">
              <a:lnSpc>
                <a:spcPct val="120000"/>
              </a:lnSpc>
              <a:spcBef>
                <a:spcPts val="500"/>
              </a:spcBef>
              <a:buClr>
                <a:srgbClr val="0072D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Reputation - repeated game with the other players</a:t>
            </a:r>
          </a:p>
          <a:p>
            <a:pPr marL="741363" lvl="1" indent="-284163">
              <a:lnSpc>
                <a:spcPct val="120000"/>
              </a:lnSpc>
              <a:spcBef>
                <a:spcPts val="500"/>
              </a:spcBef>
              <a:buClr>
                <a:srgbClr val="0072D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‘Exchange of hostages’ - mutual dependence</a:t>
            </a:r>
          </a:p>
          <a:p>
            <a:pPr marL="341313" indent="-341313">
              <a:lnSpc>
                <a:spcPct val="120000"/>
              </a:lnSpc>
              <a:spcBef>
                <a:spcPts val="600"/>
              </a:spcBef>
              <a:buClr>
                <a:srgbClr val="0072D1"/>
              </a:buClr>
              <a:buSzPct val="75000"/>
              <a:buFont typeface="Arial" charset="0"/>
              <a:buChar char="►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Real trust</a:t>
            </a:r>
          </a:p>
          <a:p>
            <a:pPr marL="741363" lvl="1" indent="-284163">
              <a:lnSpc>
                <a:spcPct val="120000"/>
              </a:lnSpc>
              <a:spcBef>
                <a:spcPts val="500"/>
              </a:spcBef>
              <a:buClr>
                <a:srgbClr val="0072D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Toyota</a:t>
            </a:r>
          </a:p>
        </p:txBody>
      </p:sp>
    </p:spTree>
    <p:extLst>
      <p:ext uri="{BB962C8B-B14F-4D97-AF65-F5344CB8AC3E}">
        <p14:creationId xmlns:p14="http://schemas.microsoft.com/office/powerpoint/2010/main" val="9706998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269875"/>
            <a:ext cx="6165850" cy="825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4800" dirty="0"/>
              <a:t>Outsourcing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335463"/>
          </a:xfrm>
          <a:ln/>
        </p:spPr>
        <p:txBody>
          <a:bodyPr/>
          <a:lstStyle/>
          <a:p>
            <a:pPr marL="341313" indent="-341313">
              <a:lnSpc>
                <a:spcPts val="5400"/>
              </a:lnSpc>
              <a:spcBef>
                <a:spcPts val="900"/>
              </a:spcBef>
              <a:buClr>
                <a:srgbClr val="0072D1"/>
              </a:buClr>
              <a:buSzPct val="75000"/>
              <a:buFont typeface="Arial" charset="0"/>
              <a:buChar char="►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Activities that are not distinctive?</a:t>
            </a:r>
          </a:p>
          <a:p>
            <a:pPr marL="741363" lvl="1" indent="-284163">
              <a:lnSpc>
                <a:spcPct val="150000"/>
              </a:lnSpc>
              <a:spcBef>
                <a:spcPts val="800"/>
              </a:spcBef>
              <a:buClr>
                <a:srgbClr val="0072D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Leave to someone else</a:t>
            </a:r>
          </a:p>
          <a:p>
            <a:pPr marL="741363" lvl="1" indent="-284163">
              <a:lnSpc>
                <a:spcPct val="150000"/>
              </a:lnSpc>
              <a:spcBef>
                <a:spcPts val="800"/>
              </a:spcBef>
              <a:buClr>
                <a:srgbClr val="0072D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Benefit from their economies of scale</a:t>
            </a:r>
          </a:p>
          <a:p>
            <a:pPr marL="741363" lvl="1" indent="-284163">
              <a:lnSpc>
                <a:spcPct val="150000"/>
              </a:lnSpc>
              <a:spcBef>
                <a:spcPts val="800"/>
              </a:spcBef>
              <a:buClr>
                <a:srgbClr val="0072D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Derive benefits from trade, specialization, flexibility, market efficiency and discipline</a:t>
            </a:r>
          </a:p>
          <a:p>
            <a:pPr marL="341313" indent="-341313">
              <a:lnSpc>
                <a:spcPct val="150000"/>
              </a:lnSpc>
              <a:spcBef>
                <a:spcPts val="900"/>
              </a:spcBef>
              <a:buClr>
                <a:srgbClr val="0072D1"/>
              </a:buClr>
              <a:buSzPct val="75000"/>
              <a:buFont typeface="Arial" charset="0"/>
              <a:buChar char="►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BUT</a:t>
            </a:r>
          </a:p>
          <a:p>
            <a:pPr marL="741363" lvl="1" indent="-284163">
              <a:lnSpc>
                <a:spcPct val="150000"/>
              </a:lnSpc>
              <a:spcBef>
                <a:spcPts val="800"/>
              </a:spcBef>
              <a:buClr>
                <a:srgbClr val="0072D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Beware of creating powerful suppliers</a:t>
            </a:r>
          </a:p>
        </p:txBody>
      </p:sp>
    </p:spTree>
    <p:extLst>
      <p:ext uri="{BB962C8B-B14F-4D97-AF65-F5344CB8AC3E}">
        <p14:creationId xmlns:p14="http://schemas.microsoft.com/office/powerpoint/2010/main" val="3539110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957263" y="360363"/>
            <a:ext cx="7043737" cy="642937"/>
          </a:xfrm>
          <a:ln/>
        </p:spPr>
        <p:txBody>
          <a:bodyPr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Drawbacks of vertical integration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83113"/>
          </a:xfrm>
          <a:ln/>
        </p:spPr>
        <p:txBody>
          <a:bodyPr/>
          <a:lstStyle/>
          <a:p>
            <a:pPr marL="341313" indent="-341313">
              <a:buClr>
                <a:srgbClr val="0072D1"/>
              </a:buClr>
              <a:buSzPct val="75000"/>
              <a:buFont typeface="Arial" charset="0"/>
              <a:buChar char="►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/>
              <a:t>Assumption of risk</a:t>
            </a:r>
          </a:p>
          <a:p>
            <a:pPr marL="741363" lvl="1" indent="-284163">
              <a:buClr>
                <a:srgbClr val="0072D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/>
              <a:t>Technological change</a:t>
            </a:r>
          </a:p>
          <a:p>
            <a:pPr marL="741363" lvl="1" indent="-284163">
              <a:buClr>
                <a:srgbClr val="0072D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/>
              <a:t>Demand fluctuation</a:t>
            </a:r>
          </a:p>
          <a:p>
            <a:pPr marL="741363" lvl="1" indent="-284163">
              <a:buClr>
                <a:srgbClr val="0072D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/>
              <a:t>BUT uncertainty is in part why VI happens to there is no real alternative</a:t>
            </a:r>
          </a:p>
          <a:p>
            <a:pPr marL="341313" indent="-341313">
              <a:buClr>
                <a:srgbClr val="0072D1"/>
              </a:buClr>
              <a:buSzPct val="75000"/>
              <a:buFont typeface="Arial" charset="0"/>
              <a:buChar char="►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/>
              <a:t>Lack of market discipline</a:t>
            </a:r>
          </a:p>
          <a:p>
            <a:pPr marL="741363" lvl="1" indent="-284163">
              <a:buClr>
                <a:srgbClr val="0072D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/>
              <a:t>Transfer prices are a matter of internal negotiation</a:t>
            </a:r>
          </a:p>
          <a:p>
            <a:pPr marL="741363" lvl="1" indent="-284163">
              <a:buClr>
                <a:srgbClr val="0072D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/>
              <a:t>BUT if there is no market, there is no price</a:t>
            </a:r>
          </a:p>
        </p:txBody>
      </p:sp>
    </p:spTree>
    <p:extLst>
      <p:ext uri="{BB962C8B-B14F-4D97-AF65-F5344CB8AC3E}">
        <p14:creationId xmlns:p14="http://schemas.microsoft.com/office/powerpoint/2010/main" val="35144595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223838"/>
            <a:ext cx="6165850" cy="91757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5400" dirty="0"/>
              <a:t>Summary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681538"/>
          </a:xfrm>
          <a:ln/>
        </p:spPr>
        <p:txBody>
          <a:bodyPr/>
          <a:lstStyle/>
          <a:p>
            <a:pPr marL="341313" indent="-341313">
              <a:lnSpc>
                <a:spcPts val="4125"/>
              </a:lnSpc>
              <a:buClr>
                <a:srgbClr val="0072D1"/>
              </a:buClr>
              <a:buSzPct val="75000"/>
              <a:buFont typeface="Arial" charset="0"/>
              <a:buChar char="►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/>
              <a:t>Vertical Integration is useful to: </a:t>
            </a:r>
          </a:p>
          <a:p>
            <a:pPr marL="741363" lvl="1" indent="-284163">
              <a:lnSpc>
                <a:spcPct val="130000"/>
              </a:lnSpc>
              <a:buClr>
                <a:srgbClr val="0072D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/>
              <a:t>Facilitate investment in specialized assets up- or down-steam in the value chain</a:t>
            </a:r>
          </a:p>
          <a:p>
            <a:pPr lvl="2">
              <a:lnSpc>
                <a:spcPct val="130000"/>
              </a:lnSpc>
              <a:buClr>
                <a:srgbClr val="0072D1"/>
              </a:buClr>
              <a:buSzPct val="50000"/>
              <a:buFont typeface="Arial" charset="0"/>
              <a:buChar char="►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/>
              <a:t>Protect product quality </a:t>
            </a:r>
          </a:p>
          <a:p>
            <a:pPr lvl="2">
              <a:lnSpc>
                <a:spcPct val="130000"/>
              </a:lnSpc>
              <a:buClr>
                <a:srgbClr val="0072D1"/>
              </a:buClr>
              <a:buSzPct val="50000"/>
              <a:buFont typeface="Arial" charset="0"/>
              <a:buChar char="►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/>
              <a:t>Improve scheduling</a:t>
            </a:r>
          </a:p>
          <a:p>
            <a:pPr marL="741363" lvl="1" indent="-284163">
              <a:lnSpc>
                <a:spcPct val="130000"/>
              </a:lnSpc>
              <a:buClr>
                <a:srgbClr val="0072D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/>
              <a:t>Create barriers to entry/imitation</a:t>
            </a:r>
          </a:p>
          <a:p>
            <a:pPr lvl="2">
              <a:lnSpc>
                <a:spcPct val="130000"/>
              </a:lnSpc>
              <a:buClr>
                <a:srgbClr val="0072D1"/>
              </a:buClr>
              <a:buSzPct val="50000"/>
              <a:buFont typeface="Arial" charset="0"/>
              <a:buChar char="►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/>
              <a:t>Prevent competitors accessing quality supplies or markets</a:t>
            </a:r>
          </a:p>
        </p:txBody>
      </p:sp>
    </p:spTree>
    <p:extLst>
      <p:ext uri="{BB962C8B-B14F-4D97-AF65-F5344CB8AC3E}">
        <p14:creationId xmlns:p14="http://schemas.microsoft.com/office/powerpoint/2010/main" val="12440561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227012"/>
            <a:ext cx="7011988" cy="839788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Vertical Integration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324350"/>
          </a:xfrm>
          <a:ln/>
        </p:spPr>
        <p:txBody>
          <a:bodyPr/>
          <a:lstStyle/>
          <a:p>
            <a:pPr marL="341313" indent="-341313">
              <a:lnSpc>
                <a:spcPts val="3613"/>
              </a:lnSpc>
              <a:spcBef>
                <a:spcPts val="700"/>
              </a:spcBef>
              <a:buClr>
                <a:srgbClr val="0072D1"/>
              </a:buClr>
              <a:buSzPct val="75000"/>
              <a:buFont typeface="Arial" charset="0"/>
              <a:buChar char="►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800"/>
              <a:t>Facilitate investment in specialized assets </a:t>
            </a:r>
            <a:br>
              <a:rPr lang="en-US" altLang="en-US" sz="2800"/>
            </a:br>
            <a:r>
              <a:rPr lang="en-US" altLang="en-US" sz="2800"/>
              <a:t>up- or down-steam in the value chain</a:t>
            </a:r>
          </a:p>
          <a:p>
            <a:pPr marL="341313" indent="-341313">
              <a:lnSpc>
                <a:spcPct val="130000"/>
              </a:lnSpc>
              <a:spcBef>
                <a:spcPts val="700"/>
              </a:spcBef>
              <a:buClr>
                <a:srgbClr val="0072D1"/>
              </a:buClr>
              <a:buSzPct val="75000"/>
              <a:buFont typeface="Arial" charset="0"/>
              <a:buChar char="►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800"/>
              <a:t>Protect product quality </a:t>
            </a:r>
          </a:p>
          <a:p>
            <a:pPr marL="341313" indent="-341313">
              <a:lnSpc>
                <a:spcPct val="130000"/>
              </a:lnSpc>
              <a:spcBef>
                <a:spcPts val="700"/>
              </a:spcBef>
              <a:buClr>
                <a:srgbClr val="0072D1"/>
              </a:buClr>
              <a:buSzPct val="75000"/>
              <a:buFont typeface="Arial" charset="0"/>
              <a:buChar char="►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800"/>
              <a:t>Improve scheduling</a:t>
            </a:r>
          </a:p>
          <a:p>
            <a:pPr marL="341313" indent="-341313">
              <a:lnSpc>
                <a:spcPct val="130000"/>
              </a:lnSpc>
              <a:spcBef>
                <a:spcPts val="700"/>
              </a:spcBef>
              <a:buClr>
                <a:srgbClr val="0072D1"/>
              </a:buClr>
              <a:buSzPct val="75000"/>
              <a:buFont typeface="Arial" charset="0"/>
              <a:buChar char="►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800"/>
              <a:t>Create barriers to entry</a:t>
            </a:r>
          </a:p>
          <a:p>
            <a:pPr marL="341313" indent="-341313">
              <a:lnSpc>
                <a:spcPct val="130000"/>
              </a:lnSpc>
              <a:spcBef>
                <a:spcPts val="700"/>
              </a:spcBef>
              <a:buClr>
                <a:srgbClr val="0072D1"/>
              </a:buClr>
              <a:buSzPct val="75000"/>
              <a:buFont typeface="Arial" charset="0"/>
              <a:buChar char="►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800"/>
              <a:t>Prevent competitors accessing quality supplies</a:t>
            </a:r>
          </a:p>
        </p:txBody>
      </p:sp>
    </p:spTree>
    <p:extLst>
      <p:ext uri="{BB962C8B-B14F-4D97-AF65-F5344CB8AC3E}">
        <p14:creationId xmlns:p14="http://schemas.microsoft.com/office/powerpoint/2010/main" val="16041962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302F-B5C6-410B-9568-F652B4E160F5}" type="datetime1">
              <a:rPr lang="en-US" smtClean="0"/>
              <a:pPr/>
              <a:t>3/12/2014</a:t>
            </a:fld>
            <a:endParaRPr lang="en-US"/>
          </a:p>
        </p:txBody>
      </p:sp>
      <p:pic>
        <p:nvPicPr>
          <p:cNvPr id="7179" name="Picture 11" descr="SJSU_PPTBlue_En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989012" y="228600"/>
            <a:ext cx="7011988" cy="839788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Migrating along the value chain</a:t>
            </a:r>
          </a:p>
        </p:txBody>
      </p:sp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1524000" y="3276600"/>
            <a:ext cx="1825625" cy="911225"/>
            <a:chOff x="960" y="2064"/>
            <a:chExt cx="1150" cy="574"/>
          </a:xfrm>
        </p:grpSpPr>
        <p:grpSp>
          <p:nvGrpSpPr>
            <p:cNvPr id="13315" name="Group 3"/>
            <p:cNvGrpSpPr>
              <a:grpSpLocks/>
            </p:cNvGrpSpPr>
            <p:nvPr/>
          </p:nvGrpSpPr>
          <p:grpSpPr bwMode="auto">
            <a:xfrm>
              <a:off x="960" y="2064"/>
              <a:ext cx="1150" cy="574"/>
              <a:chOff x="960" y="2064"/>
              <a:chExt cx="1150" cy="574"/>
            </a:xfrm>
          </p:grpSpPr>
          <p:sp>
            <p:nvSpPr>
              <p:cNvPr id="13316" name="Freeform 4"/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1151" cy="191"/>
              </a:xfrm>
              <a:custGeom>
                <a:avLst/>
                <a:gdLst>
                  <a:gd name="T0" fmla="*/ 0 w 5081"/>
                  <a:gd name="T1" fmla="*/ 0 h 848"/>
                  <a:gd name="T2" fmla="*/ 0 w 5081"/>
                  <a:gd name="T3" fmla="*/ 847 h 848"/>
                  <a:gd name="T4" fmla="*/ 5080 w 5081"/>
                  <a:gd name="T5" fmla="*/ 847 h 848"/>
                  <a:gd name="T6" fmla="*/ 4268 w 5081"/>
                  <a:gd name="T7" fmla="*/ 0 h 848"/>
                  <a:gd name="T8" fmla="*/ 0 w 5081"/>
                  <a:gd name="T9" fmla="*/ 0 h 8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081" h="848">
                    <a:moveTo>
                      <a:pt x="0" y="0"/>
                    </a:moveTo>
                    <a:lnTo>
                      <a:pt x="0" y="847"/>
                    </a:lnTo>
                    <a:lnTo>
                      <a:pt x="5080" y="847"/>
                    </a:lnTo>
                    <a:lnTo>
                      <a:pt x="4268" y="0"/>
                    </a:lnTo>
                    <a:lnTo>
                      <a:pt x="0" y="0"/>
                    </a:lnTo>
                  </a:path>
                </a:pathLst>
              </a:custGeom>
              <a:noFill/>
              <a:ln w="28440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17" name="Freeform 5"/>
              <p:cNvSpPr>
                <a:spLocks noChangeArrowheads="1"/>
              </p:cNvSpPr>
              <p:nvPr/>
            </p:nvSpPr>
            <p:spPr bwMode="auto">
              <a:xfrm>
                <a:off x="960" y="2255"/>
                <a:ext cx="1151" cy="383"/>
              </a:xfrm>
              <a:custGeom>
                <a:avLst/>
                <a:gdLst>
                  <a:gd name="T0" fmla="*/ 0 w 5081"/>
                  <a:gd name="T1" fmla="*/ 1693 h 1696"/>
                  <a:gd name="T2" fmla="*/ 0 w 5081"/>
                  <a:gd name="T3" fmla="*/ 0 h 1696"/>
                  <a:gd name="T4" fmla="*/ 5080 w 5081"/>
                  <a:gd name="T5" fmla="*/ 0 h 1696"/>
                  <a:gd name="T6" fmla="*/ 3680 w 5081"/>
                  <a:gd name="T7" fmla="*/ 1695 h 1696"/>
                  <a:gd name="T8" fmla="*/ 0 w 5081"/>
                  <a:gd name="T9" fmla="*/ 1693 h 16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081" h="1696">
                    <a:moveTo>
                      <a:pt x="0" y="1693"/>
                    </a:moveTo>
                    <a:lnTo>
                      <a:pt x="0" y="0"/>
                    </a:lnTo>
                    <a:lnTo>
                      <a:pt x="5080" y="0"/>
                    </a:lnTo>
                    <a:lnTo>
                      <a:pt x="3680" y="1695"/>
                    </a:lnTo>
                    <a:lnTo>
                      <a:pt x="0" y="1693"/>
                    </a:lnTo>
                  </a:path>
                </a:pathLst>
              </a:custGeom>
              <a:noFill/>
              <a:ln w="28440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318" name="AutoShape 6"/>
            <p:cNvSpPr>
              <a:spLocks noChangeArrowheads="1"/>
            </p:cNvSpPr>
            <p:nvPr/>
          </p:nvSpPr>
          <p:spPr bwMode="auto">
            <a:xfrm>
              <a:off x="1009" y="2256"/>
              <a:ext cx="823" cy="366"/>
            </a:xfrm>
            <a:prstGeom prst="roundRect">
              <a:avLst>
                <a:gd name="adj" fmla="val 273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32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32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32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32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9pPr>
            </a:lstStyle>
            <a:p>
              <a:r>
                <a:rPr lang="en-US" altLang="en-US" sz="1600">
                  <a:solidFill>
                    <a:srgbClr val="FFFFFF"/>
                  </a:solidFill>
                  <a:latin typeface="Tahoma" pitchFamily="32" charset="0"/>
                </a:rPr>
                <a:t>Component</a:t>
              </a:r>
            </a:p>
            <a:p>
              <a:r>
                <a:rPr lang="en-US" altLang="en-US" sz="1600">
                  <a:solidFill>
                    <a:srgbClr val="FFFFFF"/>
                  </a:solidFill>
                  <a:latin typeface="Tahoma" pitchFamily="32" charset="0"/>
                </a:rPr>
                <a:t>manufacture</a:t>
              </a:r>
            </a:p>
          </p:txBody>
        </p:sp>
      </p:grpSp>
      <p:grpSp>
        <p:nvGrpSpPr>
          <p:cNvPr id="13319" name="Group 7"/>
          <p:cNvGrpSpPr>
            <a:grpSpLocks/>
          </p:cNvGrpSpPr>
          <p:nvPr/>
        </p:nvGrpSpPr>
        <p:grpSpPr bwMode="auto">
          <a:xfrm>
            <a:off x="3581400" y="3276600"/>
            <a:ext cx="1825625" cy="911225"/>
            <a:chOff x="2256" y="2064"/>
            <a:chExt cx="1150" cy="574"/>
          </a:xfrm>
        </p:grpSpPr>
        <p:grpSp>
          <p:nvGrpSpPr>
            <p:cNvPr id="13320" name="Group 8"/>
            <p:cNvGrpSpPr>
              <a:grpSpLocks/>
            </p:cNvGrpSpPr>
            <p:nvPr/>
          </p:nvGrpSpPr>
          <p:grpSpPr bwMode="auto">
            <a:xfrm>
              <a:off x="2256" y="2064"/>
              <a:ext cx="1150" cy="574"/>
              <a:chOff x="2256" y="2064"/>
              <a:chExt cx="1150" cy="574"/>
            </a:xfrm>
          </p:grpSpPr>
          <p:sp>
            <p:nvSpPr>
              <p:cNvPr id="13321" name="Freeform 9"/>
              <p:cNvSpPr>
                <a:spLocks noChangeArrowheads="1"/>
              </p:cNvSpPr>
              <p:nvPr/>
            </p:nvSpPr>
            <p:spPr bwMode="auto">
              <a:xfrm>
                <a:off x="2256" y="2064"/>
                <a:ext cx="1151" cy="191"/>
              </a:xfrm>
              <a:custGeom>
                <a:avLst/>
                <a:gdLst>
                  <a:gd name="T0" fmla="*/ 0 w 5081"/>
                  <a:gd name="T1" fmla="*/ 0 h 848"/>
                  <a:gd name="T2" fmla="*/ 0 w 5081"/>
                  <a:gd name="T3" fmla="*/ 847 h 848"/>
                  <a:gd name="T4" fmla="*/ 5080 w 5081"/>
                  <a:gd name="T5" fmla="*/ 847 h 848"/>
                  <a:gd name="T6" fmla="*/ 4268 w 5081"/>
                  <a:gd name="T7" fmla="*/ 0 h 848"/>
                  <a:gd name="T8" fmla="*/ 0 w 5081"/>
                  <a:gd name="T9" fmla="*/ 0 h 8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081" h="848">
                    <a:moveTo>
                      <a:pt x="0" y="0"/>
                    </a:moveTo>
                    <a:lnTo>
                      <a:pt x="0" y="847"/>
                    </a:lnTo>
                    <a:lnTo>
                      <a:pt x="5080" y="847"/>
                    </a:lnTo>
                    <a:lnTo>
                      <a:pt x="4268" y="0"/>
                    </a:lnTo>
                    <a:lnTo>
                      <a:pt x="0" y="0"/>
                    </a:lnTo>
                  </a:path>
                </a:pathLst>
              </a:custGeom>
              <a:noFill/>
              <a:ln w="28440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22" name="Freeform 10"/>
              <p:cNvSpPr>
                <a:spLocks noChangeArrowheads="1"/>
              </p:cNvSpPr>
              <p:nvPr/>
            </p:nvSpPr>
            <p:spPr bwMode="auto">
              <a:xfrm>
                <a:off x="2256" y="2255"/>
                <a:ext cx="1151" cy="383"/>
              </a:xfrm>
              <a:custGeom>
                <a:avLst/>
                <a:gdLst>
                  <a:gd name="T0" fmla="*/ 0 w 5081"/>
                  <a:gd name="T1" fmla="*/ 1693 h 1696"/>
                  <a:gd name="T2" fmla="*/ 0 w 5081"/>
                  <a:gd name="T3" fmla="*/ 0 h 1696"/>
                  <a:gd name="T4" fmla="*/ 5080 w 5081"/>
                  <a:gd name="T5" fmla="*/ 0 h 1696"/>
                  <a:gd name="T6" fmla="*/ 3680 w 5081"/>
                  <a:gd name="T7" fmla="*/ 1695 h 1696"/>
                  <a:gd name="T8" fmla="*/ 0 w 5081"/>
                  <a:gd name="T9" fmla="*/ 1693 h 16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081" h="1696">
                    <a:moveTo>
                      <a:pt x="0" y="1693"/>
                    </a:moveTo>
                    <a:lnTo>
                      <a:pt x="0" y="0"/>
                    </a:lnTo>
                    <a:lnTo>
                      <a:pt x="5080" y="0"/>
                    </a:lnTo>
                    <a:lnTo>
                      <a:pt x="3680" y="1695"/>
                    </a:lnTo>
                    <a:lnTo>
                      <a:pt x="0" y="1693"/>
                    </a:lnTo>
                  </a:path>
                </a:pathLst>
              </a:custGeom>
              <a:noFill/>
              <a:ln w="28440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323" name="AutoShape 11"/>
            <p:cNvSpPr>
              <a:spLocks noChangeArrowheads="1"/>
            </p:cNvSpPr>
            <p:nvPr/>
          </p:nvSpPr>
          <p:spPr bwMode="auto">
            <a:xfrm>
              <a:off x="2305" y="2256"/>
              <a:ext cx="642" cy="212"/>
            </a:xfrm>
            <a:prstGeom prst="roundRect">
              <a:avLst>
                <a:gd name="adj" fmla="val 468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32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32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32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32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9pPr>
            </a:lstStyle>
            <a:p>
              <a:r>
                <a:rPr lang="en-US" altLang="en-US" sz="1600">
                  <a:solidFill>
                    <a:srgbClr val="FFFFFF"/>
                  </a:solidFill>
                  <a:latin typeface="Tahoma" pitchFamily="32" charset="0"/>
                </a:rPr>
                <a:t>Assembly</a:t>
              </a:r>
            </a:p>
          </p:txBody>
        </p:sp>
      </p:grpSp>
      <p:grpSp>
        <p:nvGrpSpPr>
          <p:cNvPr id="13324" name="Group 12"/>
          <p:cNvGrpSpPr>
            <a:grpSpLocks/>
          </p:cNvGrpSpPr>
          <p:nvPr/>
        </p:nvGrpSpPr>
        <p:grpSpPr bwMode="auto">
          <a:xfrm>
            <a:off x="5638800" y="3276600"/>
            <a:ext cx="1825625" cy="911225"/>
            <a:chOff x="3552" y="2064"/>
            <a:chExt cx="1150" cy="574"/>
          </a:xfrm>
        </p:grpSpPr>
        <p:grpSp>
          <p:nvGrpSpPr>
            <p:cNvPr id="13325" name="Group 13"/>
            <p:cNvGrpSpPr>
              <a:grpSpLocks/>
            </p:cNvGrpSpPr>
            <p:nvPr/>
          </p:nvGrpSpPr>
          <p:grpSpPr bwMode="auto">
            <a:xfrm>
              <a:off x="3552" y="2064"/>
              <a:ext cx="1150" cy="574"/>
              <a:chOff x="3552" y="2064"/>
              <a:chExt cx="1150" cy="574"/>
            </a:xfrm>
          </p:grpSpPr>
          <p:sp>
            <p:nvSpPr>
              <p:cNvPr id="13326" name="Freeform 14"/>
              <p:cNvSpPr>
                <a:spLocks noChangeArrowheads="1"/>
              </p:cNvSpPr>
              <p:nvPr/>
            </p:nvSpPr>
            <p:spPr bwMode="auto">
              <a:xfrm>
                <a:off x="3552" y="2064"/>
                <a:ext cx="1151" cy="191"/>
              </a:xfrm>
              <a:custGeom>
                <a:avLst/>
                <a:gdLst>
                  <a:gd name="T0" fmla="*/ 0 w 5081"/>
                  <a:gd name="T1" fmla="*/ 0 h 848"/>
                  <a:gd name="T2" fmla="*/ 0 w 5081"/>
                  <a:gd name="T3" fmla="*/ 847 h 848"/>
                  <a:gd name="T4" fmla="*/ 5080 w 5081"/>
                  <a:gd name="T5" fmla="*/ 847 h 848"/>
                  <a:gd name="T6" fmla="*/ 4268 w 5081"/>
                  <a:gd name="T7" fmla="*/ 0 h 848"/>
                  <a:gd name="T8" fmla="*/ 0 w 5081"/>
                  <a:gd name="T9" fmla="*/ 0 h 8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081" h="848">
                    <a:moveTo>
                      <a:pt x="0" y="0"/>
                    </a:moveTo>
                    <a:lnTo>
                      <a:pt x="0" y="847"/>
                    </a:lnTo>
                    <a:lnTo>
                      <a:pt x="5080" y="847"/>
                    </a:lnTo>
                    <a:lnTo>
                      <a:pt x="4268" y="0"/>
                    </a:lnTo>
                    <a:lnTo>
                      <a:pt x="0" y="0"/>
                    </a:lnTo>
                  </a:path>
                </a:pathLst>
              </a:custGeom>
              <a:noFill/>
              <a:ln w="28440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27" name="Freeform 15"/>
              <p:cNvSpPr>
                <a:spLocks noChangeArrowheads="1"/>
              </p:cNvSpPr>
              <p:nvPr/>
            </p:nvSpPr>
            <p:spPr bwMode="auto">
              <a:xfrm>
                <a:off x="3552" y="2255"/>
                <a:ext cx="1151" cy="383"/>
              </a:xfrm>
              <a:custGeom>
                <a:avLst/>
                <a:gdLst>
                  <a:gd name="T0" fmla="*/ 0 w 5081"/>
                  <a:gd name="T1" fmla="*/ 1693 h 1696"/>
                  <a:gd name="T2" fmla="*/ 0 w 5081"/>
                  <a:gd name="T3" fmla="*/ 0 h 1696"/>
                  <a:gd name="T4" fmla="*/ 5080 w 5081"/>
                  <a:gd name="T5" fmla="*/ 0 h 1696"/>
                  <a:gd name="T6" fmla="*/ 3680 w 5081"/>
                  <a:gd name="T7" fmla="*/ 1695 h 1696"/>
                  <a:gd name="T8" fmla="*/ 0 w 5081"/>
                  <a:gd name="T9" fmla="*/ 1693 h 16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081" h="1696">
                    <a:moveTo>
                      <a:pt x="0" y="1693"/>
                    </a:moveTo>
                    <a:lnTo>
                      <a:pt x="0" y="0"/>
                    </a:lnTo>
                    <a:lnTo>
                      <a:pt x="5080" y="0"/>
                    </a:lnTo>
                    <a:lnTo>
                      <a:pt x="3680" y="1695"/>
                    </a:lnTo>
                    <a:lnTo>
                      <a:pt x="0" y="1693"/>
                    </a:lnTo>
                  </a:path>
                </a:pathLst>
              </a:custGeom>
              <a:noFill/>
              <a:ln w="28440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328" name="AutoShape 16"/>
            <p:cNvSpPr>
              <a:spLocks noChangeArrowheads="1"/>
            </p:cNvSpPr>
            <p:nvPr/>
          </p:nvSpPr>
          <p:spPr bwMode="auto">
            <a:xfrm>
              <a:off x="3602" y="2256"/>
              <a:ext cx="756" cy="212"/>
            </a:xfrm>
            <a:prstGeom prst="roundRect">
              <a:avLst>
                <a:gd name="adj" fmla="val 468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32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32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32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32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9pPr>
            </a:lstStyle>
            <a:p>
              <a:r>
                <a:rPr lang="en-US" altLang="en-US" sz="1600">
                  <a:solidFill>
                    <a:srgbClr val="FFFFFF"/>
                  </a:solidFill>
                  <a:latin typeface="Tahoma" pitchFamily="32" charset="0"/>
                </a:rPr>
                <a:t>Distribution</a:t>
              </a:r>
            </a:p>
          </p:txBody>
        </p:sp>
      </p:grpSp>
      <p:grpSp>
        <p:nvGrpSpPr>
          <p:cNvPr id="13329" name="Group 17"/>
          <p:cNvGrpSpPr>
            <a:grpSpLocks/>
          </p:cNvGrpSpPr>
          <p:nvPr/>
        </p:nvGrpSpPr>
        <p:grpSpPr bwMode="auto">
          <a:xfrm>
            <a:off x="2057400" y="1524000"/>
            <a:ext cx="2206625" cy="682625"/>
            <a:chOff x="1296" y="960"/>
            <a:chExt cx="1390" cy="430"/>
          </a:xfrm>
        </p:grpSpPr>
        <p:sp>
          <p:nvSpPr>
            <p:cNvPr id="13330" name="Freeform 18"/>
            <p:cNvSpPr>
              <a:spLocks noChangeArrowheads="1"/>
            </p:cNvSpPr>
            <p:nvPr/>
          </p:nvSpPr>
          <p:spPr bwMode="auto">
            <a:xfrm>
              <a:off x="1296" y="960"/>
              <a:ext cx="1391" cy="431"/>
            </a:xfrm>
            <a:custGeom>
              <a:avLst/>
              <a:gdLst>
                <a:gd name="T0" fmla="*/ 0 w 6140"/>
                <a:gd name="T1" fmla="*/ 476 h 1907"/>
                <a:gd name="T2" fmla="*/ 5259 w 6140"/>
                <a:gd name="T3" fmla="*/ 476 h 1907"/>
                <a:gd name="T4" fmla="*/ 5259 w 6140"/>
                <a:gd name="T5" fmla="*/ 0 h 1907"/>
                <a:gd name="T6" fmla="*/ 6139 w 6140"/>
                <a:gd name="T7" fmla="*/ 953 h 1907"/>
                <a:gd name="T8" fmla="*/ 5259 w 6140"/>
                <a:gd name="T9" fmla="*/ 1906 h 1907"/>
                <a:gd name="T10" fmla="*/ 5259 w 6140"/>
                <a:gd name="T11" fmla="*/ 1429 h 1907"/>
                <a:gd name="T12" fmla="*/ 0 w 6140"/>
                <a:gd name="T13" fmla="*/ 1429 h 1907"/>
                <a:gd name="T14" fmla="*/ 0 w 6140"/>
                <a:gd name="T15" fmla="*/ 476 h 1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140" h="1907">
                  <a:moveTo>
                    <a:pt x="0" y="476"/>
                  </a:moveTo>
                  <a:lnTo>
                    <a:pt x="5259" y="476"/>
                  </a:lnTo>
                  <a:lnTo>
                    <a:pt x="5259" y="0"/>
                  </a:lnTo>
                  <a:lnTo>
                    <a:pt x="6139" y="953"/>
                  </a:lnTo>
                  <a:lnTo>
                    <a:pt x="5259" y="1906"/>
                  </a:lnTo>
                  <a:lnTo>
                    <a:pt x="5259" y="1429"/>
                  </a:lnTo>
                  <a:lnTo>
                    <a:pt x="0" y="1429"/>
                  </a:lnTo>
                  <a:lnTo>
                    <a:pt x="0" y="476"/>
                  </a:lnTo>
                </a:path>
              </a:pathLst>
            </a:custGeom>
            <a:solidFill>
              <a:srgbClr val="BBE0E3"/>
            </a:solidFill>
            <a:ln w="28440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1" name="AutoShape 19"/>
            <p:cNvSpPr>
              <a:spLocks noChangeArrowheads="1"/>
            </p:cNvSpPr>
            <p:nvPr/>
          </p:nvSpPr>
          <p:spPr bwMode="auto">
            <a:xfrm>
              <a:off x="1296" y="1068"/>
              <a:ext cx="1292" cy="215"/>
            </a:xfrm>
            <a:prstGeom prst="roundRect">
              <a:avLst>
                <a:gd name="adj" fmla="val 463"/>
              </a:avLst>
            </a:prstGeom>
            <a:solidFill>
              <a:srgbClr val="BBE0E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32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32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32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32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9pPr>
            </a:lstStyle>
            <a:p>
              <a:pPr algn="ctr"/>
              <a:r>
                <a:rPr lang="en-US" altLang="en-US" sz="1600">
                  <a:solidFill>
                    <a:srgbClr val="FF3399"/>
                  </a:solidFill>
                  <a:latin typeface="Tahoma" pitchFamily="32" charset="0"/>
                </a:rPr>
                <a:t>Forward integration</a:t>
              </a:r>
            </a:p>
          </p:txBody>
        </p:sp>
      </p:grpSp>
      <p:grpSp>
        <p:nvGrpSpPr>
          <p:cNvPr id="13332" name="Group 20"/>
          <p:cNvGrpSpPr>
            <a:grpSpLocks/>
          </p:cNvGrpSpPr>
          <p:nvPr/>
        </p:nvGrpSpPr>
        <p:grpSpPr bwMode="auto">
          <a:xfrm>
            <a:off x="4572000" y="1524000"/>
            <a:ext cx="2206625" cy="682625"/>
            <a:chOff x="2880" y="960"/>
            <a:chExt cx="1390" cy="430"/>
          </a:xfrm>
        </p:grpSpPr>
        <p:sp>
          <p:nvSpPr>
            <p:cNvPr id="13333" name="Freeform 21"/>
            <p:cNvSpPr>
              <a:spLocks noChangeArrowheads="1"/>
            </p:cNvSpPr>
            <p:nvPr/>
          </p:nvSpPr>
          <p:spPr bwMode="auto">
            <a:xfrm>
              <a:off x="2880" y="960"/>
              <a:ext cx="1391" cy="431"/>
            </a:xfrm>
            <a:custGeom>
              <a:avLst/>
              <a:gdLst>
                <a:gd name="T0" fmla="*/ 0 w 6140"/>
                <a:gd name="T1" fmla="*/ 476 h 1907"/>
                <a:gd name="T2" fmla="*/ 5259 w 6140"/>
                <a:gd name="T3" fmla="*/ 476 h 1907"/>
                <a:gd name="T4" fmla="*/ 5259 w 6140"/>
                <a:gd name="T5" fmla="*/ 0 h 1907"/>
                <a:gd name="T6" fmla="*/ 6139 w 6140"/>
                <a:gd name="T7" fmla="*/ 953 h 1907"/>
                <a:gd name="T8" fmla="*/ 5259 w 6140"/>
                <a:gd name="T9" fmla="*/ 1906 h 1907"/>
                <a:gd name="T10" fmla="*/ 5259 w 6140"/>
                <a:gd name="T11" fmla="*/ 1429 h 1907"/>
                <a:gd name="T12" fmla="*/ 0 w 6140"/>
                <a:gd name="T13" fmla="*/ 1429 h 1907"/>
                <a:gd name="T14" fmla="*/ 0 w 6140"/>
                <a:gd name="T15" fmla="*/ 476 h 1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140" h="1907">
                  <a:moveTo>
                    <a:pt x="0" y="476"/>
                  </a:moveTo>
                  <a:lnTo>
                    <a:pt x="5259" y="476"/>
                  </a:lnTo>
                  <a:lnTo>
                    <a:pt x="5259" y="0"/>
                  </a:lnTo>
                  <a:lnTo>
                    <a:pt x="6139" y="953"/>
                  </a:lnTo>
                  <a:lnTo>
                    <a:pt x="5259" y="1906"/>
                  </a:lnTo>
                  <a:lnTo>
                    <a:pt x="5259" y="1429"/>
                  </a:lnTo>
                  <a:lnTo>
                    <a:pt x="0" y="1429"/>
                  </a:lnTo>
                  <a:lnTo>
                    <a:pt x="0" y="476"/>
                  </a:lnTo>
                </a:path>
              </a:pathLst>
            </a:custGeom>
            <a:solidFill>
              <a:srgbClr val="BBE0E3"/>
            </a:solidFill>
            <a:ln w="28440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4" name="AutoShape 22"/>
            <p:cNvSpPr>
              <a:spLocks noChangeArrowheads="1"/>
            </p:cNvSpPr>
            <p:nvPr/>
          </p:nvSpPr>
          <p:spPr bwMode="auto">
            <a:xfrm>
              <a:off x="2880" y="1068"/>
              <a:ext cx="1292" cy="215"/>
            </a:xfrm>
            <a:prstGeom prst="roundRect">
              <a:avLst>
                <a:gd name="adj" fmla="val 463"/>
              </a:avLst>
            </a:prstGeom>
            <a:solidFill>
              <a:srgbClr val="BBE0E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32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32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32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32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9pPr>
            </a:lstStyle>
            <a:p>
              <a:pPr algn="ctr"/>
              <a:r>
                <a:rPr lang="en-US" altLang="en-US" sz="1600">
                  <a:solidFill>
                    <a:srgbClr val="FF3399"/>
                  </a:solidFill>
                  <a:latin typeface="Tahoma" pitchFamily="32" charset="0"/>
                </a:rPr>
                <a:t>Forward integration</a:t>
              </a:r>
            </a:p>
          </p:txBody>
        </p:sp>
      </p:grpSp>
      <p:grpSp>
        <p:nvGrpSpPr>
          <p:cNvPr id="13335" name="Group 23"/>
          <p:cNvGrpSpPr>
            <a:grpSpLocks/>
          </p:cNvGrpSpPr>
          <p:nvPr/>
        </p:nvGrpSpPr>
        <p:grpSpPr bwMode="auto">
          <a:xfrm>
            <a:off x="1905000" y="5029200"/>
            <a:ext cx="2206625" cy="682625"/>
            <a:chOff x="1200" y="3168"/>
            <a:chExt cx="1390" cy="430"/>
          </a:xfrm>
        </p:grpSpPr>
        <p:sp>
          <p:nvSpPr>
            <p:cNvPr id="13336" name="Freeform 24"/>
            <p:cNvSpPr>
              <a:spLocks noChangeArrowheads="1"/>
            </p:cNvSpPr>
            <p:nvPr/>
          </p:nvSpPr>
          <p:spPr bwMode="auto">
            <a:xfrm>
              <a:off x="1200" y="3168"/>
              <a:ext cx="1390" cy="431"/>
            </a:xfrm>
            <a:custGeom>
              <a:avLst/>
              <a:gdLst>
                <a:gd name="T0" fmla="*/ 6139 w 6140"/>
                <a:gd name="T1" fmla="*/ 476 h 1907"/>
                <a:gd name="T2" fmla="*/ 880 w 6140"/>
                <a:gd name="T3" fmla="*/ 476 h 1907"/>
                <a:gd name="T4" fmla="*/ 880 w 6140"/>
                <a:gd name="T5" fmla="*/ 0 h 1907"/>
                <a:gd name="T6" fmla="*/ 0 w 6140"/>
                <a:gd name="T7" fmla="*/ 953 h 1907"/>
                <a:gd name="T8" fmla="*/ 880 w 6140"/>
                <a:gd name="T9" fmla="*/ 1906 h 1907"/>
                <a:gd name="T10" fmla="*/ 880 w 6140"/>
                <a:gd name="T11" fmla="*/ 1429 h 1907"/>
                <a:gd name="T12" fmla="*/ 6139 w 6140"/>
                <a:gd name="T13" fmla="*/ 1429 h 1907"/>
                <a:gd name="T14" fmla="*/ 6139 w 6140"/>
                <a:gd name="T15" fmla="*/ 476 h 1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140" h="1907">
                  <a:moveTo>
                    <a:pt x="6139" y="476"/>
                  </a:moveTo>
                  <a:lnTo>
                    <a:pt x="880" y="476"/>
                  </a:lnTo>
                  <a:lnTo>
                    <a:pt x="880" y="0"/>
                  </a:lnTo>
                  <a:lnTo>
                    <a:pt x="0" y="953"/>
                  </a:lnTo>
                  <a:lnTo>
                    <a:pt x="880" y="1906"/>
                  </a:lnTo>
                  <a:lnTo>
                    <a:pt x="880" y="1429"/>
                  </a:lnTo>
                  <a:lnTo>
                    <a:pt x="6139" y="1429"/>
                  </a:lnTo>
                  <a:lnTo>
                    <a:pt x="6139" y="476"/>
                  </a:lnTo>
                </a:path>
              </a:pathLst>
            </a:custGeom>
            <a:solidFill>
              <a:srgbClr val="66FFCC"/>
            </a:solidFill>
            <a:ln w="28440">
              <a:solidFill>
                <a:srgbClr val="00CC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7" name="AutoShape 25"/>
            <p:cNvSpPr>
              <a:spLocks noChangeArrowheads="1"/>
            </p:cNvSpPr>
            <p:nvPr/>
          </p:nvSpPr>
          <p:spPr bwMode="auto">
            <a:xfrm>
              <a:off x="1300" y="3276"/>
              <a:ext cx="1291" cy="216"/>
            </a:xfrm>
            <a:prstGeom prst="roundRect">
              <a:avLst>
                <a:gd name="adj" fmla="val 463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 anchorCtr="1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32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32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32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32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9pPr>
            </a:lstStyle>
            <a:p>
              <a:pPr algn="ctr"/>
              <a:r>
                <a:rPr lang="en-US" altLang="en-US" sz="1200" b="1">
                  <a:solidFill>
                    <a:srgbClr val="FF3399"/>
                  </a:solidFill>
                  <a:latin typeface="Tahoma" pitchFamily="32" charset="0"/>
                </a:rPr>
                <a:t>Backward integration</a:t>
              </a:r>
            </a:p>
          </p:txBody>
        </p:sp>
      </p:grpSp>
      <p:grpSp>
        <p:nvGrpSpPr>
          <p:cNvPr id="13338" name="Group 26"/>
          <p:cNvGrpSpPr>
            <a:grpSpLocks/>
          </p:cNvGrpSpPr>
          <p:nvPr/>
        </p:nvGrpSpPr>
        <p:grpSpPr bwMode="auto">
          <a:xfrm>
            <a:off x="4419600" y="5029200"/>
            <a:ext cx="2206625" cy="682625"/>
            <a:chOff x="2784" y="3168"/>
            <a:chExt cx="1390" cy="430"/>
          </a:xfrm>
        </p:grpSpPr>
        <p:sp>
          <p:nvSpPr>
            <p:cNvPr id="13339" name="Freeform 27"/>
            <p:cNvSpPr>
              <a:spLocks noChangeArrowheads="1"/>
            </p:cNvSpPr>
            <p:nvPr/>
          </p:nvSpPr>
          <p:spPr bwMode="auto">
            <a:xfrm>
              <a:off x="2784" y="3168"/>
              <a:ext cx="1390" cy="431"/>
            </a:xfrm>
            <a:custGeom>
              <a:avLst/>
              <a:gdLst>
                <a:gd name="T0" fmla="*/ 6139 w 6140"/>
                <a:gd name="T1" fmla="*/ 476 h 1907"/>
                <a:gd name="T2" fmla="*/ 880 w 6140"/>
                <a:gd name="T3" fmla="*/ 476 h 1907"/>
                <a:gd name="T4" fmla="*/ 880 w 6140"/>
                <a:gd name="T5" fmla="*/ 0 h 1907"/>
                <a:gd name="T6" fmla="*/ 0 w 6140"/>
                <a:gd name="T7" fmla="*/ 953 h 1907"/>
                <a:gd name="T8" fmla="*/ 880 w 6140"/>
                <a:gd name="T9" fmla="*/ 1906 h 1907"/>
                <a:gd name="T10" fmla="*/ 880 w 6140"/>
                <a:gd name="T11" fmla="*/ 1429 h 1907"/>
                <a:gd name="T12" fmla="*/ 6139 w 6140"/>
                <a:gd name="T13" fmla="*/ 1429 h 1907"/>
                <a:gd name="T14" fmla="*/ 6139 w 6140"/>
                <a:gd name="T15" fmla="*/ 476 h 1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140" h="1907">
                  <a:moveTo>
                    <a:pt x="6139" y="476"/>
                  </a:moveTo>
                  <a:lnTo>
                    <a:pt x="880" y="476"/>
                  </a:lnTo>
                  <a:lnTo>
                    <a:pt x="880" y="0"/>
                  </a:lnTo>
                  <a:lnTo>
                    <a:pt x="0" y="953"/>
                  </a:lnTo>
                  <a:lnTo>
                    <a:pt x="880" y="1906"/>
                  </a:lnTo>
                  <a:lnTo>
                    <a:pt x="880" y="1429"/>
                  </a:lnTo>
                  <a:lnTo>
                    <a:pt x="6139" y="1429"/>
                  </a:lnTo>
                  <a:lnTo>
                    <a:pt x="6139" y="476"/>
                  </a:lnTo>
                </a:path>
              </a:pathLst>
            </a:custGeom>
            <a:solidFill>
              <a:srgbClr val="66FFCC"/>
            </a:solidFill>
            <a:ln w="28440">
              <a:solidFill>
                <a:srgbClr val="00CC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40" name="AutoShape 28"/>
            <p:cNvSpPr>
              <a:spLocks noChangeArrowheads="1"/>
            </p:cNvSpPr>
            <p:nvPr/>
          </p:nvSpPr>
          <p:spPr bwMode="auto">
            <a:xfrm>
              <a:off x="2884" y="3276"/>
              <a:ext cx="1291" cy="216"/>
            </a:xfrm>
            <a:prstGeom prst="roundRect">
              <a:avLst>
                <a:gd name="adj" fmla="val 463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 anchorCtr="1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32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32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32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32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9pPr>
            </a:lstStyle>
            <a:p>
              <a:pPr algn="ctr"/>
              <a:r>
                <a:rPr lang="en-US" altLang="en-US" sz="1200" b="1">
                  <a:solidFill>
                    <a:srgbClr val="FF3399"/>
                  </a:solidFill>
                  <a:latin typeface="Tahoma" pitchFamily="32" charset="0"/>
                </a:rPr>
                <a:t>Backward integration</a:t>
              </a:r>
            </a:p>
          </p:txBody>
        </p:sp>
      </p:grpSp>
      <p:sp>
        <p:nvSpPr>
          <p:cNvPr id="13341" name="AutoShape 29"/>
          <p:cNvSpPr>
            <a:spLocks noChangeArrowheads="1"/>
          </p:cNvSpPr>
          <p:nvPr/>
        </p:nvSpPr>
        <p:spPr bwMode="auto">
          <a:xfrm>
            <a:off x="2138363" y="2085975"/>
            <a:ext cx="1852612" cy="581025"/>
          </a:xfrm>
          <a:prstGeom prst="roundRect">
            <a:avLst>
              <a:gd name="adj" fmla="val 273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9pPr>
          </a:lstStyle>
          <a:p>
            <a:r>
              <a:rPr lang="en-US" altLang="en-US" sz="1600">
                <a:solidFill>
                  <a:srgbClr val="FFFFFF"/>
                </a:solidFill>
                <a:latin typeface="Tahoma" pitchFamily="32" charset="0"/>
              </a:rPr>
              <a:t>From components </a:t>
            </a:r>
          </a:p>
          <a:p>
            <a:r>
              <a:rPr lang="en-US" altLang="en-US" sz="1600">
                <a:solidFill>
                  <a:srgbClr val="FFFFFF"/>
                </a:solidFill>
                <a:latin typeface="Tahoma" pitchFamily="32" charset="0"/>
              </a:rPr>
              <a:t>into assembly</a:t>
            </a:r>
          </a:p>
        </p:txBody>
      </p:sp>
      <p:sp>
        <p:nvSpPr>
          <p:cNvPr id="13342" name="AutoShape 30"/>
          <p:cNvSpPr>
            <a:spLocks noChangeArrowheads="1"/>
          </p:cNvSpPr>
          <p:nvPr/>
        </p:nvSpPr>
        <p:spPr bwMode="auto">
          <a:xfrm>
            <a:off x="4575175" y="2057400"/>
            <a:ext cx="1604963" cy="581025"/>
          </a:xfrm>
          <a:prstGeom prst="roundRect">
            <a:avLst>
              <a:gd name="adj" fmla="val 273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9pPr>
          </a:lstStyle>
          <a:p>
            <a:r>
              <a:rPr lang="en-US" altLang="en-US" sz="1600">
                <a:solidFill>
                  <a:srgbClr val="FFFFFF"/>
                </a:solidFill>
                <a:latin typeface="Tahoma" pitchFamily="32" charset="0"/>
              </a:rPr>
              <a:t>From assembly</a:t>
            </a:r>
          </a:p>
          <a:p>
            <a:r>
              <a:rPr lang="en-US" altLang="en-US" sz="1600">
                <a:solidFill>
                  <a:srgbClr val="FFFFFF"/>
                </a:solidFill>
                <a:latin typeface="Tahoma" pitchFamily="32" charset="0"/>
              </a:rPr>
              <a:t>Into distribution</a:t>
            </a:r>
          </a:p>
        </p:txBody>
      </p:sp>
      <p:sp>
        <p:nvSpPr>
          <p:cNvPr id="13343" name="AutoShape 31"/>
          <p:cNvSpPr>
            <a:spLocks noChangeArrowheads="1"/>
          </p:cNvSpPr>
          <p:nvPr/>
        </p:nvSpPr>
        <p:spPr bwMode="auto">
          <a:xfrm>
            <a:off x="2254250" y="5591175"/>
            <a:ext cx="1758950" cy="581025"/>
          </a:xfrm>
          <a:prstGeom prst="roundRect">
            <a:avLst>
              <a:gd name="adj" fmla="val 273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9pPr>
          </a:lstStyle>
          <a:p>
            <a:r>
              <a:rPr lang="en-US" altLang="en-US" sz="1600">
                <a:solidFill>
                  <a:srgbClr val="FFFFFF"/>
                </a:solidFill>
                <a:latin typeface="Tahoma" pitchFamily="32" charset="0"/>
              </a:rPr>
              <a:t>From assembly</a:t>
            </a:r>
          </a:p>
          <a:p>
            <a:r>
              <a:rPr lang="en-US" altLang="en-US" sz="1600">
                <a:solidFill>
                  <a:srgbClr val="FFFFFF"/>
                </a:solidFill>
                <a:latin typeface="Tahoma" pitchFamily="32" charset="0"/>
              </a:rPr>
              <a:t>Into components </a:t>
            </a:r>
          </a:p>
        </p:txBody>
      </p:sp>
      <p:sp>
        <p:nvSpPr>
          <p:cNvPr id="13344" name="AutoShape 32"/>
          <p:cNvSpPr>
            <a:spLocks noChangeArrowheads="1"/>
          </p:cNvSpPr>
          <p:nvPr/>
        </p:nvSpPr>
        <p:spPr bwMode="auto">
          <a:xfrm>
            <a:off x="4727575" y="5562600"/>
            <a:ext cx="1698625" cy="581025"/>
          </a:xfrm>
          <a:prstGeom prst="roundRect">
            <a:avLst>
              <a:gd name="adj" fmla="val 273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9pPr>
          </a:lstStyle>
          <a:p>
            <a:r>
              <a:rPr lang="en-US" altLang="en-US" sz="1600">
                <a:solidFill>
                  <a:srgbClr val="FFFFFF"/>
                </a:solidFill>
                <a:latin typeface="Tahoma" pitchFamily="32" charset="0"/>
              </a:rPr>
              <a:t>From distribution</a:t>
            </a:r>
          </a:p>
          <a:p>
            <a:r>
              <a:rPr lang="en-US" altLang="en-US" sz="1600">
                <a:solidFill>
                  <a:srgbClr val="FFFFFF"/>
                </a:solidFill>
                <a:latin typeface="Tahoma" pitchFamily="32" charset="0"/>
              </a:rPr>
              <a:t>Into assembly</a:t>
            </a:r>
          </a:p>
        </p:txBody>
      </p:sp>
    </p:spTree>
    <p:extLst>
      <p:ext uri="{BB962C8B-B14F-4D97-AF65-F5344CB8AC3E}">
        <p14:creationId xmlns:p14="http://schemas.microsoft.com/office/powerpoint/2010/main" val="28834592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227012"/>
            <a:ext cx="7011988" cy="839788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Vertical Integration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024438"/>
          </a:xfrm>
          <a:ln/>
        </p:spPr>
        <p:txBody>
          <a:bodyPr>
            <a:normAutofit/>
          </a:bodyPr>
          <a:lstStyle/>
          <a:p>
            <a:pPr marL="341313" indent="-341313">
              <a:lnSpc>
                <a:spcPts val="3088"/>
              </a:lnSpc>
              <a:spcBef>
                <a:spcPts val="600"/>
              </a:spcBef>
              <a:buClr>
                <a:srgbClr val="0072D1"/>
              </a:buClr>
              <a:buSzPct val="75000"/>
              <a:buFont typeface="Arial" charset="0"/>
              <a:buChar char="►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 dirty="0"/>
              <a:t>Facilitate investment in specialized assets </a:t>
            </a:r>
            <a:br>
              <a:rPr lang="en-US" altLang="en-US" sz="2400" dirty="0"/>
            </a:br>
            <a:r>
              <a:rPr lang="en-US" altLang="en-US" sz="2400" dirty="0"/>
              <a:t>up- or down-stream in the value chain</a:t>
            </a:r>
          </a:p>
          <a:p>
            <a:pPr marL="741363" lvl="1" indent="-284163">
              <a:lnSpc>
                <a:spcPct val="130000"/>
              </a:lnSpc>
              <a:spcBef>
                <a:spcPts val="500"/>
              </a:spcBef>
              <a:buClr>
                <a:srgbClr val="0072D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 dirty="0"/>
              <a:t>Protect product quality </a:t>
            </a:r>
          </a:p>
          <a:p>
            <a:pPr lvl="2">
              <a:lnSpc>
                <a:spcPct val="130000"/>
              </a:lnSpc>
              <a:spcBef>
                <a:spcPts val="450"/>
              </a:spcBef>
              <a:buClr>
                <a:srgbClr val="0072D1"/>
              </a:buClr>
              <a:buSzPct val="50000"/>
              <a:buFont typeface="Arial" charset="0"/>
              <a:buChar char="►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800" dirty="0"/>
              <a:t>General Foods bananas?</a:t>
            </a:r>
          </a:p>
          <a:p>
            <a:pPr lvl="2">
              <a:lnSpc>
                <a:spcPct val="130000"/>
              </a:lnSpc>
              <a:spcBef>
                <a:spcPts val="450"/>
              </a:spcBef>
              <a:buClr>
                <a:srgbClr val="0072D1"/>
              </a:buClr>
              <a:buSzPct val="50000"/>
              <a:buFont typeface="Arial" charset="0"/>
              <a:buChar char="►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800" dirty="0"/>
              <a:t>Singer sewing-machines</a:t>
            </a:r>
          </a:p>
          <a:p>
            <a:pPr marL="741363" lvl="1" indent="-284163">
              <a:lnSpc>
                <a:spcPct val="130000"/>
              </a:lnSpc>
              <a:spcBef>
                <a:spcPts val="500"/>
              </a:spcBef>
              <a:buClr>
                <a:srgbClr val="0072D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 dirty="0"/>
              <a:t>Improve scheduling</a:t>
            </a:r>
          </a:p>
          <a:p>
            <a:pPr lvl="2">
              <a:lnSpc>
                <a:spcPct val="130000"/>
              </a:lnSpc>
              <a:spcBef>
                <a:spcPts val="450"/>
              </a:spcBef>
              <a:buClr>
                <a:srgbClr val="0072D1"/>
              </a:buClr>
              <a:buSzPct val="50000"/>
              <a:buFont typeface="Arial" charset="0"/>
              <a:buChar char="►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800" dirty="0"/>
              <a:t>Looks like JIT…</a:t>
            </a:r>
          </a:p>
          <a:p>
            <a:pPr marL="341313" indent="-341313">
              <a:lnSpc>
                <a:spcPct val="130000"/>
              </a:lnSpc>
              <a:spcBef>
                <a:spcPts val="600"/>
              </a:spcBef>
              <a:buClr>
                <a:srgbClr val="0072D1"/>
              </a:buClr>
              <a:buSzPct val="75000"/>
              <a:buFont typeface="Arial" charset="0"/>
              <a:buChar char="►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 dirty="0"/>
              <a:t>Create barriers to entry/imitation</a:t>
            </a:r>
          </a:p>
          <a:p>
            <a:pPr marL="741363" lvl="1" indent="-284163">
              <a:lnSpc>
                <a:spcPct val="130000"/>
              </a:lnSpc>
              <a:spcBef>
                <a:spcPts val="500"/>
              </a:spcBef>
              <a:buClr>
                <a:srgbClr val="0072D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 dirty="0"/>
              <a:t>Prevent competitors accessing quality supplies</a:t>
            </a:r>
          </a:p>
          <a:p>
            <a:pPr lvl="2">
              <a:lnSpc>
                <a:spcPct val="130000"/>
              </a:lnSpc>
              <a:spcBef>
                <a:spcPts val="450"/>
              </a:spcBef>
              <a:buClr>
                <a:srgbClr val="0072D1"/>
              </a:buClr>
              <a:buSzPct val="50000"/>
              <a:buFont typeface="Arial" charset="0"/>
              <a:buChar char="►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800" dirty="0"/>
              <a:t>Alcoa and its bauxite mine</a:t>
            </a:r>
          </a:p>
          <a:p>
            <a:pPr lvl="2">
              <a:lnSpc>
                <a:spcPct val="130000"/>
              </a:lnSpc>
              <a:spcBef>
                <a:spcPts val="450"/>
              </a:spcBef>
              <a:buClr>
                <a:srgbClr val="0072D1"/>
              </a:buClr>
              <a:buSzPct val="50000"/>
              <a:buFont typeface="Arial" charset="0"/>
              <a:buChar char="►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800" dirty="0"/>
              <a:t>General foods bananas</a:t>
            </a:r>
          </a:p>
        </p:txBody>
      </p:sp>
    </p:spTree>
    <p:extLst>
      <p:ext uri="{BB962C8B-B14F-4D97-AF65-F5344CB8AC3E}">
        <p14:creationId xmlns:p14="http://schemas.microsoft.com/office/powerpoint/2010/main" val="18653824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>
            <p:ph type="title"/>
          </p:nvPr>
        </p:nvSpPr>
        <p:spPr>
          <a:xfrm>
            <a:off x="1871663" y="300038"/>
            <a:ext cx="6165850" cy="7635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4400"/>
              <a:t>(Economic) Exchange</a:t>
            </a:r>
          </a:p>
        </p:txBody>
      </p:sp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2322513" y="1993900"/>
            <a:ext cx="2754312" cy="520700"/>
            <a:chOff x="1463" y="1256"/>
            <a:chExt cx="1735" cy="328"/>
          </a:xfrm>
        </p:grpSpPr>
        <p:sp>
          <p:nvSpPr>
            <p:cNvPr id="4099" name="AutoShape 3"/>
            <p:cNvSpPr>
              <a:spLocks noChangeArrowheads="1"/>
            </p:cNvSpPr>
            <p:nvPr/>
          </p:nvSpPr>
          <p:spPr bwMode="auto">
            <a:xfrm>
              <a:off x="1463" y="1257"/>
              <a:ext cx="248" cy="328"/>
            </a:xfrm>
            <a:prstGeom prst="roundRect">
              <a:avLst>
                <a:gd name="adj" fmla="val 398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32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32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32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32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9pPr>
            </a:lstStyle>
            <a:p>
              <a:r>
                <a:rPr lang="en-US" altLang="en-US" sz="2800">
                  <a:solidFill>
                    <a:srgbClr val="BBE0E3"/>
                  </a:solidFill>
                  <a:latin typeface="Tahoma" pitchFamily="32" charset="0"/>
                </a:rPr>
                <a:t>A</a:t>
              </a:r>
            </a:p>
          </p:txBody>
        </p:sp>
        <p:sp>
          <p:nvSpPr>
            <p:cNvPr id="4100" name="AutoShape 4"/>
            <p:cNvSpPr>
              <a:spLocks noChangeArrowheads="1"/>
            </p:cNvSpPr>
            <p:nvPr/>
          </p:nvSpPr>
          <p:spPr bwMode="auto">
            <a:xfrm>
              <a:off x="2953" y="1256"/>
              <a:ext cx="245" cy="328"/>
            </a:xfrm>
            <a:prstGeom prst="roundRect">
              <a:avLst>
                <a:gd name="adj" fmla="val 403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32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32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32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32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9pPr>
            </a:lstStyle>
            <a:p>
              <a:r>
                <a:rPr lang="en-US" altLang="en-US" sz="2800">
                  <a:solidFill>
                    <a:srgbClr val="BBE0E3"/>
                  </a:solidFill>
                  <a:latin typeface="Tahoma" pitchFamily="32" charset="0"/>
                </a:rPr>
                <a:t>B</a:t>
              </a:r>
            </a:p>
          </p:txBody>
        </p:sp>
        <p:sp>
          <p:nvSpPr>
            <p:cNvPr id="4101" name="Line 5"/>
            <p:cNvSpPr>
              <a:spLocks noChangeShapeType="1"/>
            </p:cNvSpPr>
            <p:nvPr/>
          </p:nvSpPr>
          <p:spPr bwMode="auto">
            <a:xfrm>
              <a:off x="1857" y="1373"/>
              <a:ext cx="1008" cy="1"/>
            </a:xfrm>
            <a:prstGeom prst="line">
              <a:avLst/>
            </a:prstGeom>
            <a:noFill/>
            <a:ln w="12600">
              <a:solidFill>
                <a:srgbClr val="FFFF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2" name="Line 6"/>
            <p:cNvSpPr>
              <a:spLocks noChangeShapeType="1"/>
            </p:cNvSpPr>
            <p:nvPr/>
          </p:nvSpPr>
          <p:spPr bwMode="auto">
            <a:xfrm flipH="1">
              <a:off x="1855" y="1517"/>
              <a:ext cx="1012" cy="1"/>
            </a:xfrm>
            <a:prstGeom prst="line">
              <a:avLst/>
            </a:prstGeom>
            <a:noFill/>
            <a:ln w="12600">
              <a:solidFill>
                <a:srgbClr val="FFFF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03" name="Group 7"/>
          <p:cNvGrpSpPr>
            <a:grpSpLocks/>
          </p:cNvGrpSpPr>
          <p:nvPr/>
        </p:nvGrpSpPr>
        <p:grpSpPr bwMode="auto">
          <a:xfrm>
            <a:off x="2262188" y="3486150"/>
            <a:ext cx="2754312" cy="520700"/>
            <a:chOff x="1425" y="2196"/>
            <a:chExt cx="1735" cy="328"/>
          </a:xfrm>
        </p:grpSpPr>
        <p:sp>
          <p:nvSpPr>
            <p:cNvPr id="4104" name="AutoShape 8"/>
            <p:cNvSpPr>
              <a:spLocks noChangeArrowheads="1"/>
            </p:cNvSpPr>
            <p:nvPr/>
          </p:nvSpPr>
          <p:spPr bwMode="auto">
            <a:xfrm>
              <a:off x="1425" y="2197"/>
              <a:ext cx="248" cy="328"/>
            </a:xfrm>
            <a:prstGeom prst="roundRect">
              <a:avLst>
                <a:gd name="adj" fmla="val 398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32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32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32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32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9pPr>
            </a:lstStyle>
            <a:p>
              <a:r>
                <a:rPr lang="en-US" altLang="en-US" sz="2800">
                  <a:solidFill>
                    <a:srgbClr val="BBE0E3"/>
                  </a:solidFill>
                  <a:latin typeface="Tahoma" pitchFamily="32" charset="0"/>
                </a:rPr>
                <a:t>A</a:t>
              </a:r>
            </a:p>
          </p:txBody>
        </p:sp>
        <p:sp>
          <p:nvSpPr>
            <p:cNvPr id="4105" name="AutoShape 9"/>
            <p:cNvSpPr>
              <a:spLocks noChangeArrowheads="1"/>
            </p:cNvSpPr>
            <p:nvPr/>
          </p:nvSpPr>
          <p:spPr bwMode="auto">
            <a:xfrm>
              <a:off x="2915" y="2196"/>
              <a:ext cx="245" cy="328"/>
            </a:xfrm>
            <a:prstGeom prst="roundRect">
              <a:avLst>
                <a:gd name="adj" fmla="val 403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32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32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32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32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9pPr>
            </a:lstStyle>
            <a:p>
              <a:r>
                <a:rPr lang="en-US" altLang="en-US" sz="2800">
                  <a:solidFill>
                    <a:srgbClr val="BBE0E3"/>
                  </a:solidFill>
                  <a:latin typeface="Tahoma" pitchFamily="32" charset="0"/>
                </a:rPr>
                <a:t>B</a:t>
              </a:r>
            </a:p>
          </p:txBody>
        </p:sp>
        <p:sp>
          <p:nvSpPr>
            <p:cNvPr id="4106" name="Line 10"/>
            <p:cNvSpPr>
              <a:spLocks noChangeShapeType="1"/>
            </p:cNvSpPr>
            <p:nvPr/>
          </p:nvSpPr>
          <p:spPr bwMode="auto">
            <a:xfrm>
              <a:off x="1819" y="2313"/>
              <a:ext cx="1008" cy="1"/>
            </a:xfrm>
            <a:prstGeom prst="line">
              <a:avLst/>
            </a:prstGeom>
            <a:noFill/>
            <a:ln w="12600">
              <a:solidFill>
                <a:srgbClr val="FFFF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7" name="Line 11"/>
            <p:cNvSpPr>
              <a:spLocks noChangeShapeType="1"/>
            </p:cNvSpPr>
            <p:nvPr/>
          </p:nvSpPr>
          <p:spPr bwMode="auto">
            <a:xfrm flipH="1">
              <a:off x="1817" y="2457"/>
              <a:ext cx="1012" cy="1"/>
            </a:xfrm>
            <a:prstGeom prst="line">
              <a:avLst/>
            </a:prstGeom>
            <a:noFill/>
            <a:ln w="12600">
              <a:solidFill>
                <a:srgbClr val="FFFF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8" name="AutoShape 12"/>
          <p:cNvSpPr>
            <a:spLocks noChangeArrowheads="1"/>
          </p:cNvSpPr>
          <p:nvPr/>
        </p:nvSpPr>
        <p:spPr bwMode="auto">
          <a:xfrm>
            <a:off x="2951163" y="3300413"/>
            <a:ext cx="1665287" cy="336550"/>
          </a:xfrm>
          <a:prstGeom prst="roundRect">
            <a:avLst>
              <a:gd name="adj" fmla="val 468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9pPr>
          </a:lstStyle>
          <a:p>
            <a:r>
              <a:rPr lang="en-US" altLang="en-US" sz="1600">
                <a:solidFill>
                  <a:srgbClr val="BBE0E3"/>
                </a:solidFill>
                <a:latin typeface="Tahoma" pitchFamily="32" charset="0"/>
              </a:rPr>
              <a:t>Goods or service</a:t>
            </a:r>
          </a:p>
        </p:txBody>
      </p:sp>
      <p:sp>
        <p:nvSpPr>
          <p:cNvPr id="4109" name="AutoShape 13"/>
          <p:cNvSpPr>
            <a:spLocks noChangeArrowheads="1"/>
          </p:cNvSpPr>
          <p:nvPr/>
        </p:nvSpPr>
        <p:spPr bwMode="auto">
          <a:xfrm>
            <a:off x="2863850" y="3930650"/>
            <a:ext cx="1755775" cy="336550"/>
          </a:xfrm>
          <a:prstGeom prst="roundRect">
            <a:avLst>
              <a:gd name="adj" fmla="val 468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9pPr>
          </a:lstStyle>
          <a:p>
            <a:r>
              <a:rPr lang="en-US" altLang="en-US" sz="1600">
                <a:solidFill>
                  <a:srgbClr val="BBE0E3"/>
                </a:solidFill>
                <a:latin typeface="Tahoma" pitchFamily="32" charset="0"/>
              </a:rPr>
              <a:t>Goods or services</a:t>
            </a:r>
          </a:p>
        </p:txBody>
      </p:sp>
      <p:sp>
        <p:nvSpPr>
          <p:cNvPr id="4110" name="AutoShape 14"/>
          <p:cNvSpPr>
            <a:spLocks noChangeArrowheads="1"/>
          </p:cNvSpPr>
          <p:nvPr/>
        </p:nvSpPr>
        <p:spPr bwMode="auto">
          <a:xfrm>
            <a:off x="762000" y="3054350"/>
            <a:ext cx="903288" cy="368300"/>
          </a:xfrm>
          <a:prstGeom prst="roundRect">
            <a:avLst>
              <a:gd name="adj" fmla="val 431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9pPr>
          </a:lstStyle>
          <a:p>
            <a:r>
              <a:rPr lang="en-US" altLang="en-US" sz="1800" b="1">
                <a:solidFill>
                  <a:srgbClr val="BBE0E3"/>
                </a:solidFill>
                <a:latin typeface="Tahoma" pitchFamily="32" charset="0"/>
              </a:rPr>
              <a:t>Barter</a:t>
            </a:r>
          </a:p>
        </p:txBody>
      </p:sp>
      <p:grpSp>
        <p:nvGrpSpPr>
          <p:cNvPr id="4111" name="Group 15"/>
          <p:cNvGrpSpPr>
            <a:grpSpLocks/>
          </p:cNvGrpSpPr>
          <p:nvPr/>
        </p:nvGrpSpPr>
        <p:grpSpPr bwMode="auto">
          <a:xfrm>
            <a:off x="2278063" y="5086350"/>
            <a:ext cx="2752725" cy="520700"/>
            <a:chOff x="1435" y="3204"/>
            <a:chExt cx="1734" cy="328"/>
          </a:xfrm>
        </p:grpSpPr>
        <p:sp>
          <p:nvSpPr>
            <p:cNvPr id="4112" name="AutoShape 16"/>
            <p:cNvSpPr>
              <a:spLocks noChangeArrowheads="1"/>
            </p:cNvSpPr>
            <p:nvPr/>
          </p:nvSpPr>
          <p:spPr bwMode="auto">
            <a:xfrm>
              <a:off x="1435" y="3205"/>
              <a:ext cx="248" cy="328"/>
            </a:xfrm>
            <a:prstGeom prst="roundRect">
              <a:avLst>
                <a:gd name="adj" fmla="val 398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32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32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32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32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9pPr>
            </a:lstStyle>
            <a:p>
              <a:r>
                <a:rPr lang="en-US" altLang="en-US" sz="2800">
                  <a:solidFill>
                    <a:srgbClr val="BBE0E3"/>
                  </a:solidFill>
                  <a:latin typeface="Tahoma" pitchFamily="32" charset="0"/>
                </a:rPr>
                <a:t>A</a:t>
              </a:r>
            </a:p>
          </p:txBody>
        </p:sp>
        <p:sp>
          <p:nvSpPr>
            <p:cNvPr id="4113" name="AutoShape 17"/>
            <p:cNvSpPr>
              <a:spLocks noChangeArrowheads="1"/>
            </p:cNvSpPr>
            <p:nvPr/>
          </p:nvSpPr>
          <p:spPr bwMode="auto">
            <a:xfrm>
              <a:off x="2925" y="3204"/>
              <a:ext cx="245" cy="328"/>
            </a:xfrm>
            <a:prstGeom prst="roundRect">
              <a:avLst>
                <a:gd name="adj" fmla="val 403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32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32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32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32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32" charset="0"/>
                  <a:ea typeface="DejaVu Sans" charset="0"/>
                  <a:cs typeface="DejaVu Sans" charset="0"/>
                </a:defRPr>
              </a:lvl9pPr>
            </a:lstStyle>
            <a:p>
              <a:r>
                <a:rPr lang="en-US" altLang="en-US" sz="2800">
                  <a:solidFill>
                    <a:srgbClr val="BBE0E3"/>
                  </a:solidFill>
                  <a:latin typeface="Tahoma" pitchFamily="32" charset="0"/>
                </a:rPr>
                <a:t>B</a:t>
              </a:r>
            </a:p>
          </p:txBody>
        </p:sp>
        <p:sp>
          <p:nvSpPr>
            <p:cNvPr id="4114" name="Line 18"/>
            <p:cNvSpPr>
              <a:spLocks noChangeShapeType="1"/>
            </p:cNvSpPr>
            <p:nvPr/>
          </p:nvSpPr>
          <p:spPr bwMode="auto">
            <a:xfrm>
              <a:off x="1829" y="3321"/>
              <a:ext cx="1008" cy="1"/>
            </a:xfrm>
            <a:prstGeom prst="line">
              <a:avLst/>
            </a:prstGeom>
            <a:noFill/>
            <a:ln w="12600">
              <a:solidFill>
                <a:srgbClr val="FFFF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5" name="Line 19"/>
            <p:cNvSpPr>
              <a:spLocks noChangeShapeType="1"/>
            </p:cNvSpPr>
            <p:nvPr/>
          </p:nvSpPr>
          <p:spPr bwMode="auto">
            <a:xfrm flipH="1">
              <a:off x="1827" y="3465"/>
              <a:ext cx="1012" cy="1"/>
            </a:xfrm>
            <a:prstGeom prst="line">
              <a:avLst/>
            </a:prstGeom>
            <a:noFill/>
            <a:ln w="12600">
              <a:solidFill>
                <a:srgbClr val="FFFF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16" name="AutoShape 20"/>
          <p:cNvSpPr>
            <a:spLocks noChangeArrowheads="1"/>
          </p:cNvSpPr>
          <p:nvPr/>
        </p:nvSpPr>
        <p:spPr bwMode="auto">
          <a:xfrm>
            <a:off x="2787650" y="4921250"/>
            <a:ext cx="1755775" cy="336550"/>
          </a:xfrm>
          <a:prstGeom prst="roundRect">
            <a:avLst>
              <a:gd name="adj" fmla="val 468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9pPr>
          </a:lstStyle>
          <a:p>
            <a:r>
              <a:rPr lang="en-US" altLang="en-US" sz="1600">
                <a:solidFill>
                  <a:srgbClr val="BBE0E3"/>
                </a:solidFill>
                <a:latin typeface="Tahoma" pitchFamily="32" charset="0"/>
              </a:rPr>
              <a:t>Goods or services</a:t>
            </a:r>
          </a:p>
        </p:txBody>
      </p:sp>
      <p:sp>
        <p:nvSpPr>
          <p:cNvPr id="4117" name="AutoShape 21"/>
          <p:cNvSpPr>
            <a:spLocks noChangeArrowheads="1"/>
          </p:cNvSpPr>
          <p:nvPr/>
        </p:nvSpPr>
        <p:spPr bwMode="auto">
          <a:xfrm>
            <a:off x="3346450" y="5530850"/>
            <a:ext cx="766763" cy="336550"/>
          </a:xfrm>
          <a:prstGeom prst="roundRect">
            <a:avLst>
              <a:gd name="adj" fmla="val 468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9pPr>
          </a:lstStyle>
          <a:p>
            <a:r>
              <a:rPr lang="en-US" altLang="en-US" sz="1600">
                <a:solidFill>
                  <a:srgbClr val="BBE0E3"/>
                </a:solidFill>
                <a:latin typeface="Tahoma" pitchFamily="32" charset="0"/>
              </a:rPr>
              <a:t>Money</a:t>
            </a:r>
          </a:p>
        </p:txBody>
      </p:sp>
      <p:sp>
        <p:nvSpPr>
          <p:cNvPr id="4118" name="AutoShape 22"/>
          <p:cNvSpPr>
            <a:spLocks noChangeArrowheads="1"/>
          </p:cNvSpPr>
          <p:nvPr/>
        </p:nvSpPr>
        <p:spPr bwMode="auto">
          <a:xfrm>
            <a:off x="762000" y="4495800"/>
            <a:ext cx="2640013" cy="368300"/>
          </a:xfrm>
          <a:prstGeom prst="roundRect">
            <a:avLst>
              <a:gd name="adj" fmla="val 431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9pPr>
          </a:lstStyle>
          <a:p>
            <a:r>
              <a:rPr lang="en-US" altLang="en-US" sz="1800" b="1">
                <a:solidFill>
                  <a:srgbClr val="BBE0E3"/>
                </a:solidFill>
                <a:latin typeface="Tahoma" pitchFamily="32" charset="0"/>
              </a:rPr>
              <a:t>Monetary transaction</a:t>
            </a:r>
          </a:p>
        </p:txBody>
      </p:sp>
      <p:sp>
        <p:nvSpPr>
          <p:cNvPr id="4119" name="AutoShape 23"/>
          <p:cNvSpPr>
            <a:spLocks noChangeArrowheads="1"/>
          </p:cNvSpPr>
          <p:nvPr/>
        </p:nvSpPr>
        <p:spPr bwMode="auto">
          <a:xfrm>
            <a:off x="763588" y="1614488"/>
            <a:ext cx="2503487" cy="368300"/>
          </a:xfrm>
          <a:prstGeom prst="roundRect">
            <a:avLst>
              <a:gd name="adj" fmla="val 431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9pPr>
          </a:lstStyle>
          <a:p>
            <a:r>
              <a:rPr lang="en-US" altLang="en-US" sz="1800" b="1">
                <a:solidFill>
                  <a:srgbClr val="BBE0E3"/>
                </a:solidFill>
                <a:latin typeface="Tahoma" pitchFamily="32" charset="0"/>
              </a:rPr>
              <a:t>Exchange in general</a:t>
            </a:r>
          </a:p>
        </p:txBody>
      </p:sp>
      <p:sp>
        <p:nvSpPr>
          <p:cNvPr id="4120" name="Oval 24"/>
          <p:cNvSpPr>
            <a:spLocks noChangeArrowheads="1"/>
          </p:cNvSpPr>
          <p:nvPr/>
        </p:nvSpPr>
        <p:spPr bwMode="auto">
          <a:xfrm>
            <a:off x="5410200" y="1676400"/>
            <a:ext cx="3429000" cy="4419600"/>
          </a:xfrm>
          <a:prstGeom prst="ellipse">
            <a:avLst/>
          </a:prstGeom>
          <a:noFill/>
          <a:ln w="12600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1" name="AutoShape 25"/>
          <p:cNvSpPr>
            <a:spLocks noChangeArrowheads="1"/>
          </p:cNvSpPr>
          <p:nvPr/>
        </p:nvSpPr>
        <p:spPr bwMode="auto">
          <a:xfrm>
            <a:off x="6499225" y="2009775"/>
            <a:ext cx="1039813" cy="336550"/>
          </a:xfrm>
          <a:prstGeom prst="roundRect">
            <a:avLst>
              <a:gd name="adj" fmla="val 468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9pPr>
          </a:lstStyle>
          <a:p>
            <a:r>
              <a:rPr lang="en-US" altLang="en-US" sz="1600">
                <a:solidFill>
                  <a:srgbClr val="BBE0E3"/>
                </a:solidFill>
                <a:latin typeface="Tahoma" pitchFamily="32" charset="0"/>
              </a:rPr>
              <a:t>Exchange</a:t>
            </a:r>
          </a:p>
        </p:txBody>
      </p:sp>
      <p:sp>
        <p:nvSpPr>
          <p:cNvPr id="4122" name="Oval 26"/>
          <p:cNvSpPr>
            <a:spLocks noChangeArrowheads="1"/>
          </p:cNvSpPr>
          <p:nvPr/>
        </p:nvSpPr>
        <p:spPr bwMode="auto">
          <a:xfrm>
            <a:off x="5791200" y="2895600"/>
            <a:ext cx="2743200" cy="2819400"/>
          </a:xfrm>
          <a:prstGeom prst="ellipse">
            <a:avLst/>
          </a:prstGeom>
          <a:noFill/>
          <a:ln w="12600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3" name="AutoShape 27"/>
          <p:cNvSpPr>
            <a:spLocks noChangeArrowheads="1"/>
          </p:cNvSpPr>
          <p:nvPr/>
        </p:nvSpPr>
        <p:spPr bwMode="auto">
          <a:xfrm>
            <a:off x="6575425" y="3228975"/>
            <a:ext cx="1039813" cy="581025"/>
          </a:xfrm>
          <a:prstGeom prst="roundRect">
            <a:avLst>
              <a:gd name="adj" fmla="val 273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9pPr>
          </a:lstStyle>
          <a:p>
            <a:r>
              <a:rPr lang="en-US" altLang="en-US" sz="1600">
                <a:solidFill>
                  <a:srgbClr val="BBE0E3"/>
                </a:solidFill>
                <a:latin typeface="Tahoma" pitchFamily="32" charset="0"/>
              </a:rPr>
              <a:t>Economic</a:t>
            </a:r>
          </a:p>
          <a:p>
            <a:r>
              <a:rPr lang="en-US" altLang="en-US" sz="1600">
                <a:solidFill>
                  <a:srgbClr val="BBE0E3"/>
                </a:solidFill>
                <a:latin typeface="Tahoma" pitchFamily="32" charset="0"/>
              </a:rPr>
              <a:t>Exchange</a:t>
            </a:r>
          </a:p>
        </p:txBody>
      </p:sp>
      <p:sp>
        <p:nvSpPr>
          <p:cNvPr id="4124" name="Oval 28"/>
          <p:cNvSpPr>
            <a:spLocks noChangeArrowheads="1"/>
          </p:cNvSpPr>
          <p:nvPr/>
        </p:nvSpPr>
        <p:spPr bwMode="auto">
          <a:xfrm>
            <a:off x="6248400" y="3886200"/>
            <a:ext cx="1828800" cy="1676400"/>
          </a:xfrm>
          <a:prstGeom prst="ellipse">
            <a:avLst/>
          </a:prstGeom>
          <a:noFill/>
          <a:ln w="12600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5" name="AutoShape 29"/>
          <p:cNvSpPr>
            <a:spLocks noChangeArrowheads="1"/>
          </p:cNvSpPr>
          <p:nvPr/>
        </p:nvSpPr>
        <p:spPr bwMode="auto">
          <a:xfrm>
            <a:off x="6499225" y="4448175"/>
            <a:ext cx="1423988" cy="581025"/>
          </a:xfrm>
          <a:prstGeom prst="roundRect">
            <a:avLst>
              <a:gd name="adj" fmla="val 273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9pPr>
          </a:lstStyle>
          <a:p>
            <a:r>
              <a:rPr lang="en-US" altLang="en-US" sz="1600">
                <a:solidFill>
                  <a:srgbClr val="BBE0E3"/>
                </a:solidFill>
                <a:latin typeface="Tahoma" pitchFamily="32" charset="0"/>
              </a:rPr>
              <a:t>Money based </a:t>
            </a:r>
          </a:p>
          <a:p>
            <a:r>
              <a:rPr lang="en-US" altLang="en-US" sz="1600">
                <a:solidFill>
                  <a:srgbClr val="BBE0E3"/>
                </a:solidFill>
                <a:latin typeface="Tahoma" pitchFamily="32" charset="0"/>
              </a:rPr>
              <a:t>transactions</a:t>
            </a:r>
          </a:p>
        </p:txBody>
      </p:sp>
    </p:spTree>
    <p:extLst>
      <p:ext uri="{BB962C8B-B14F-4D97-AF65-F5344CB8AC3E}">
        <p14:creationId xmlns:p14="http://schemas.microsoft.com/office/powerpoint/2010/main" val="2976454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228600"/>
            <a:ext cx="6165850" cy="825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4800" dirty="0"/>
              <a:t>Firms and markets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048250"/>
          </a:xfrm>
          <a:ln/>
        </p:spPr>
        <p:txBody>
          <a:bodyPr/>
          <a:lstStyle/>
          <a:p>
            <a:pPr marL="341313" indent="-341313">
              <a:lnSpc>
                <a:spcPts val="3050"/>
              </a:lnSpc>
              <a:spcBef>
                <a:spcPts val="700"/>
              </a:spcBef>
              <a:buClr>
                <a:srgbClr val="0072D1"/>
              </a:buClr>
              <a:buSzPct val="75000"/>
              <a:buFont typeface="Arial" charset="0"/>
              <a:buChar char="►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800" dirty="0"/>
              <a:t>Firms and Markets are both contexts in which exchange transactions are executed</a:t>
            </a:r>
          </a:p>
          <a:p>
            <a:pPr marL="341313" indent="-341313">
              <a:lnSpc>
                <a:spcPct val="110000"/>
              </a:lnSpc>
              <a:spcBef>
                <a:spcPts val="700"/>
              </a:spcBef>
              <a:buClr>
                <a:srgbClr val="0072D1"/>
              </a:buClr>
              <a:buSzPct val="75000"/>
              <a:buFont typeface="Arial" charset="0"/>
              <a:buChar char="►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800" dirty="0"/>
              <a:t>Firms are characterized by long term exchange relationships that would take the place of many market based exchanges</a:t>
            </a:r>
          </a:p>
          <a:p>
            <a:pPr marL="341313" indent="-341313">
              <a:lnSpc>
                <a:spcPct val="110000"/>
              </a:lnSpc>
              <a:spcBef>
                <a:spcPts val="700"/>
              </a:spcBef>
              <a:buClr>
                <a:srgbClr val="0072D1"/>
              </a:buClr>
              <a:buSzPct val="75000"/>
              <a:buFont typeface="Arial" charset="0"/>
              <a:buChar char="►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800" dirty="0"/>
              <a:t>Firms exercise control using fiat or hierarchy while markets use contracts</a:t>
            </a:r>
          </a:p>
          <a:p>
            <a:pPr marL="341313" indent="-341313">
              <a:lnSpc>
                <a:spcPct val="110000"/>
              </a:lnSpc>
              <a:spcBef>
                <a:spcPts val="700"/>
              </a:spcBef>
              <a:buClr>
                <a:srgbClr val="0072D1"/>
              </a:buClr>
              <a:buSzPct val="75000"/>
              <a:buFont typeface="Arial" charset="0"/>
              <a:buChar char="►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800" dirty="0"/>
              <a:t>Where control is required but difficult, firms offer a lower cost solution for the transaction than market contracting</a:t>
            </a:r>
          </a:p>
        </p:txBody>
      </p:sp>
    </p:spTree>
    <p:extLst>
      <p:ext uri="{BB962C8B-B14F-4D97-AF65-F5344CB8AC3E}">
        <p14:creationId xmlns:p14="http://schemas.microsoft.com/office/powerpoint/2010/main" val="1454353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228600"/>
            <a:ext cx="7010400" cy="8382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/>
              <a:t>Components of Risk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3962400"/>
          </a:xfrm>
          <a:ln/>
        </p:spPr>
        <p:txBody>
          <a:bodyPr/>
          <a:lstStyle/>
          <a:p>
            <a:pPr marL="341313" indent="-341313">
              <a:spcBef>
                <a:spcPts val="700"/>
              </a:spcBef>
              <a:buClr>
                <a:srgbClr val="0072D1"/>
              </a:buClr>
              <a:buSzPct val="75000"/>
              <a:buFont typeface="Arial" charset="0"/>
              <a:buChar char="►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800"/>
              <a:t>Asset specificity</a:t>
            </a:r>
          </a:p>
          <a:p>
            <a:pPr marL="741363" lvl="1" indent="-284163">
              <a:spcBef>
                <a:spcPts val="600"/>
              </a:spcBef>
              <a:buClr>
                <a:srgbClr val="0072D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How much does is your investment tied to this one transaction (or contract)</a:t>
            </a:r>
          </a:p>
          <a:p>
            <a:pPr marL="341313" indent="-341313">
              <a:spcBef>
                <a:spcPts val="700"/>
              </a:spcBef>
              <a:buClr>
                <a:srgbClr val="0072D1"/>
              </a:buClr>
              <a:buSzPct val="75000"/>
              <a:buFont typeface="Arial" charset="0"/>
              <a:buChar char="►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800"/>
              <a:t>Uncertainty</a:t>
            </a:r>
          </a:p>
          <a:p>
            <a:pPr marL="741363" lvl="1" indent="-284163">
              <a:spcBef>
                <a:spcPts val="600"/>
              </a:spcBef>
              <a:buClr>
                <a:srgbClr val="0072D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Behavioral (how much can you trust this firm?)</a:t>
            </a:r>
          </a:p>
          <a:p>
            <a:pPr marL="741363" lvl="1" indent="-284163">
              <a:spcBef>
                <a:spcPts val="600"/>
              </a:spcBef>
              <a:buClr>
                <a:srgbClr val="0072D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Technological (how likely is it that you are backing the wrong horse?)</a:t>
            </a:r>
          </a:p>
          <a:p>
            <a:pPr marL="741363" lvl="1" indent="-284163">
              <a:spcBef>
                <a:spcPts val="600"/>
              </a:spcBef>
              <a:buClr>
                <a:srgbClr val="0072D1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Volume (how firm are market trend predictions?) </a:t>
            </a:r>
          </a:p>
        </p:txBody>
      </p:sp>
    </p:spTree>
    <p:extLst>
      <p:ext uri="{BB962C8B-B14F-4D97-AF65-F5344CB8AC3E}">
        <p14:creationId xmlns:p14="http://schemas.microsoft.com/office/powerpoint/2010/main" val="21709573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381000"/>
            <a:ext cx="7696200" cy="585788"/>
          </a:xfrm>
          <a:ln/>
        </p:spPr>
        <p:txBody>
          <a:bodyPr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Effect of asset specificity and uncertainty</a:t>
            </a:r>
          </a:p>
        </p:txBody>
      </p:sp>
      <p:sp>
        <p:nvSpPr>
          <p:cNvPr id="17410" name="AutoShape 2"/>
          <p:cNvSpPr>
            <a:spLocks noChangeArrowheads="1"/>
          </p:cNvSpPr>
          <p:nvPr/>
        </p:nvSpPr>
        <p:spPr bwMode="auto">
          <a:xfrm>
            <a:off x="2682875" y="4021138"/>
            <a:ext cx="393700" cy="520700"/>
          </a:xfrm>
          <a:prstGeom prst="roundRect">
            <a:avLst>
              <a:gd name="adj" fmla="val 398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9pPr>
          </a:lstStyle>
          <a:p>
            <a:r>
              <a:rPr lang="en-US" altLang="en-US" sz="2800">
                <a:solidFill>
                  <a:srgbClr val="BBE0E3"/>
                </a:solidFill>
                <a:latin typeface="Tahoma" pitchFamily="32" charset="0"/>
              </a:rPr>
              <a:t>A</a:t>
            </a:r>
          </a:p>
        </p:txBody>
      </p:sp>
      <p:sp>
        <p:nvSpPr>
          <p:cNvPr id="17411" name="AutoShape 3"/>
          <p:cNvSpPr>
            <a:spLocks noChangeArrowheads="1"/>
          </p:cNvSpPr>
          <p:nvPr/>
        </p:nvSpPr>
        <p:spPr bwMode="auto">
          <a:xfrm>
            <a:off x="5048250" y="4019550"/>
            <a:ext cx="388938" cy="520700"/>
          </a:xfrm>
          <a:prstGeom prst="roundRect">
            <a:avLst>
              <a:gd name="adj" fmla="val 403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9pPr>
          </a:lstStyle>
          <a:p>
            <a:r>
              <a:rPr lang="en-US" altLang="en-US" sz="2800">
                <a:solidFill>
                  <a:srgbClr val="BBE0E3"/>
                </a:solidFill>
                <a:latin typeface="Tahoma" pitchFamily="32" charset="0"/>
              </a:rPr>
              <a:t>B</a:t>
            </a:r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3308350" y="4205288"/>
            <a:ext cx="1600200" cy="1587"/>
          </a:xfrm>
          <a:prstGeom prst="line">
            <a:avLst/>
          </a:prstGeom>
          <a:noFill/>
          <a:ln w="12600">
            <a:solidFill>
              <a:srgbClr val="FFFFFF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 flipH="1">
            <a:off x="3305175" y="4433888"/>
            <a:ext cx="1606550" cy="1587"/>
          </a:xfrm>
          <a:prstGeom prst="line">
            <a:avLst/>
          </a:prstGeom>
          <a:noFill/>
          <a:ln w="12600">
            <a:solidFill>
              <a:srgbClr val="FFFFFF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4" name="AutoShape 6"/>
          <p:cNvSpPr>
            <a:spLocks noChangeArrowheads="1"/>
          </p:cNvSpPr>
          <p:nvPr/>
        </p:nvSpPr>
        <p:spPr bwMode="auto">
          <a:xfrm>
            <a:off x="3735388" y="3833813"/>
            <a:ext cx="738187" cy="336550"/>
          </a:xfrm>
          <a:prstGeom prst="roundRect">
            <a:avLst>
              <a:gd name="adj" fmla="val 468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9pPr>
          </a:lstStyle>
          <a:p>
            <a:r>
              <a:rPr lang="en-US" altLang="en-US" sz="1600">
                <a:solidFill>
                  <a:srgbClr val="BBE0E3"/>
                </a:solidFill>
                <a:latin typeface="Tahoma" pitchFamily="32" charset="0"/>
              </a:rPr>
              <a:t>Goods</a:t>
            </a:r>
          </a:p>
        </p:txBody>
      </p:sp>
      <p:sp>
        <p:nvSpPr>
          <p:cNvPr id="17415" name="AutoShape 7"/>
          <p:cNvSpPr>
            <a:spLocks noChangeArrowheads="1"/>
          </p:cNvSpPr>
          <p:nvPr/>
        </p:nvSpPr>
        <p:spPr bwMode="auto">
          <a:xfrm>
            <a:off x="3751263" y="4464050"/>
            <a:ext cx="1127125" cy="336550"/>
          </a:xfrm>
          <a:prstGeom prst="roundRect">
            <a:avLst>
              <a:gd name="adj" fmla="val 468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9pPr>
          </a:lstStyle>
          <a:p>
            <a:r>
              <a:rPr lang="en-US" altLang="en-US" sz="1600">
                <a:solidFill>
                  <a:srgbClr val="BBE0E3"/>
                </a:solidFill>
                <a:latin typeface="Tahoma" pitchFamily="32" charset="0"/>
              </a:rPr>
              <a:t>Money ++</a:t>
            </a:r>
          </a:p>
        </p:txBody>
      </p:sp>
      <p:sp>
        <p:nvSpPr>
          <p:cNvPr id="17416" name="AutoShape 8"/>
          <p:cNvSpPr>
            <a:spLocks noChangeArrowheads="1"/>
          </p:cNvSpPr>
          <p:nvPr/>
        </p:nvSpPr>
        <p:spPr bwMode="auto">
          <a:xfrm>
            <a:off x="1601788" y="3581400"/>
            <a:ext cx="4743450" cy="368300"/>
          </a:xfrm>
          <a:prstGeom prst="roundRect">
            <a:avLst>
              <a:gd name="adj" fmla="val 431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9pPr>
          </a:lstStyle>
          <a:p>
            <a:r>
              <a:rPr lang="en-US" altLang="en-US" sz="1800" b="1">
                <a:solidFill>
                  <a:srgbClr val="BBE0E3"/>
                </a:solidFill>
                <a:latin typeface="Tahoma" pitchFamily="32" charset="0"/>
              </a:rPr>
              <a:t>High asset specificity/uncertainty for A </a:t>
            </a:r>
          </a:p>
        </p:txBody>
      </p:sp>
      <p:sp>
        <p:nvSpPr>
          <p:cNvPr id="17417" name="AutoShape 9"/>
          <p:cNvSpPr>
            <a:spLocks noChangeArrowheads="1"/>
          </p:cNvSpPr>
          <p:nvPr/>
        </p:nvSpPr>
        <p:spPr bwMode="auto">
          <a:xfrm>
            <a:off x="2682875" y="2192338"/>
            <a:ext cx="393700" cy="520700"/>
          </a:xfrm>
          <a:prstGeom prst="roundRect">
            <a:avLst>
              <a:gd name="adj" fmla="val 398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9pPr>
          </a:lstStyle>
          <a:p>
            <a:r>
              <a:rPr lang="en-US" altLang="en-US" sz="2800">
                <a:solidFill>
                  <a:srgbClr val="BBE0E3"/>
                </a:solidFill>
                <a:latin typeface="Tahoma" pitchFamily="32" charset="0"/>
              </a:rPr>
              <a:t>A</a:t>
            </a:r>
          </a:p>
        </p:txBody>
      </p:sp>
      <p:sp>
        <p:nvSpPr>
          <p:cNvPr id="17418" name="AutoShape 10"/>
          <p:cNvSpPr>
            <a:spLocks noChangeArrowheads="1"/>
          </p:cNvSpPr>
          <p:nvPr/>
        </p:nvSpPr>
        <p:spPr bwMode="auto">
          <a:xfrm>
            <a:off x="5048250" y="2190750"/>
            <a:ext cx="388938" cy="520700"/>
          </a:xfrm>
          <a:prstGeom prst="roundRect">
            <a:avLst>
              <a:gd name="adj" fmla="val 403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9pPr>
          </a:lstStyle>
          <a:p>
            <a:r>
              <a:rPr lang="en-US" altLang="en-US" sz="2800">
                <a:solidFill>
                  <a:srgbClr val="BBE0E3"/>
                </a:solidFill>
                <a:latin typeface="Tahoma" pitchFamily="32" charset="0"/>
              </a:rPr>
              <a:t>B</a:t>
            </a:r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>
            <a:off x="3308350" y="2376488"/>
            <a:ext cx="1600200" cy="1587"/>
          </a:xfrm>
          <a:prstGeom prst="line">
            <a:avLst/>
          </a:prstGeom>
          <a:noFill/>
          <a:ln w="12600">
            <a:solidFill>
              <a:srgbClr val="FFFFFF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 flipH="1">
            <a:off x="3305175" y="2605088"/>
            <a:ext cx="1606550" cy="1587"/>
          </a:xfrm>
          <a:prstGeom prst="line">
            <a:avLst/>
          </a:prstGeom>
          <a:noFill/>
          <a:ln w="12600">
            <a:solidFill>
              <a:srgbClr val="FFFFFF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AutoShape 13"/>
          <p:cNvSpPr>
            <a:spLocks noChangeArrowheads="1"/>
          </p:cNvSpPr>
          <p:nvPr/>
        </p:nvSpPr>
        <p:spPr bwMode="auto">
          <a:xfrm>
            <a:off x="3735388" y="2005013"/>
            <a:ext cx="738187" cy="336550"/>
          </a:xfrm>
          <a:prstGeom prst="roundRect">
            <a:avLst>
              <a:gd name="adj" fmla="val 468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9pPr>
          </a:lstStyle>
          <a:p>
            <a:r>
              <a:rPr lang="en-US" altLang="en-US" sz="1600">
                <a:solidFill>
                  <a:srgbClr val="BBE0E3"/>
                </a:solidFill>
                <a:latin typeface="Tahoma" pitchFamily="32" charset="0"/>
              </a:rPr>
              <a:t>Goods</a:t>
            </a:r>
          </a:p>
        </p:txBody>
      </p:sp>
      <p:sp>
        <p:nvSpPr>
          <p:cNvPr id="17422" name="AutoShape 14"/>
          <p:cNvSpPr>
            <a:spLocks noChangeArrowheads="1"/>
          </p:cNvSpPr>
          <p:nvPr/>
        </p:nvSpPr>
        <p:spPr bwMode="auto">
          <a:xfrm>
            <a:off x="3751263" y="2635250"/>
            <a:ext cx="766762" cy="336550"/>
          </a:xfrm>
          <a:prstGeom prst="roundRect">
            <a:avLst>
              <a:gd name="adj" fmla="val 468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9pPr>
          </a:lstStyle>
          <a:p>
            <a:r>
              <a:rPr lang="en-US" altLang="en-US" sz="1600">
                <a:solidFill>
                  <a:srgbClr val="BBE0E3"/>
                </a:solidFill>
                <a:latin typeface="Tahoma" pitchFamily="32" charset="0"/>
              </a:rPr>
              <a:t>Money</a:t>
            </a:r>
          </a:p>
        </p:txBody>
      </p:sp>
      <p:sp>
        <p:nvSpPr>
          <p:cNvPr id="17423" name="AutoShape 15"/>
          <p:cNvSpPr>
            <a:spLocks noChangeArrowheads="1"/>
          </p:cNvSpPr>
          <p:nvPr/>
        </p:nvSpPr>
        <p:spPr bwMode="auto">
          <a:xfrm>
            <a:off x="1601788" y="1447800"/>
            <a:ext cx="4067175" cy="368300"/>
          </a:xfrm>
          <a:prstGeom prst="roundRect">
            <a:avLst>
              <a:gd name="adj" fmla="val 431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9pPr>
          </a:lstStyle>
          <a:p>
            <a:r>
              <a:rPr lang="en-US" altLang="en-US" sz="1800" b="1">
                <a:solidFill>
                  <a:srgbClr val="BBE0E3"/>
                </a:solidFill>
                <a:latin typeface="Tahoma" pitchFamily="32" charset="0"/>
              </a:rPr>
              <a:t>Low asset specificity/uncertainty </a:t>
            </a:r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3048000" y="4648200"/>
            <a:ext cx="609600" cy="990600"/>
          </a:xfrm>
          <a:prstGeom prst="line">
            <a:avLst/>
          </a:prstGeom>
          <a:noFill/>
          <a:ln w="12600">
            <a:solidFill>
              <a:srgbClr val="FFFFFF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>
            <a:off x="2971800" y="5029200"/>
            <a:ext cx="609600" cy="990600"/>
          </a:xfrm>
          <a:prstGeom prst="line">
            <a:avLst/>
          </a:prstGeom>
          <a:noFill/>
          <a:ln w="12600">
            <a:solidFill>
              <a:srgbClr val="FFFFFF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6" name="AutoShape 18"/>
          <p:cNvSpPr>
            <a:spLocks noChangeArrowheads="1"/>
          </p:cNvSpPr>
          <p:nvPr/>
        </p:nvSpPr>
        <p:spPr bwMode="auto">
          <a:xfrm>
            <a:off x="3814763" y="5410200"/>
            <a:ext cx="2265362" cy="336550"/>
          </a:xfrm>
          <a:prstGeom prst="roundRect">
            <a:avLst>
              <a:gd name="adj" fmla="val 468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9pPr>
          </a:lstStyle>
          <a:p>
            <a:r>
              <a:rPr lang="en-US" altLang="en-US" sz="1600">
                <a:solidFill>
                  <a:srgbClr val="BBE0E3"/>
                </a:solidFill>
                <a:latin typeface="Tahoma" pitchFamily="32" charset="0"/>
              </a:rPr>
              <a:t>Cost of writing contract</a:t>
            </a:r>
          </a:p>
        </p:txBody>
      </p:sp>
      <p:sp>
        <p:nvSpPr>
          <p:cNvPr id="17427" name="AutoShape 19"/>
          <p:cNvSpPr>
            <a:spLocks noChangeArrowheads="1"/>
          </p:cNvSpPr>
          <p:nvPr/>
        </p:nvSpPr>
        <p:spPr bwMode="auto">
          <a:xfrm>
            <a:off x="3814763" y="5715000"/>
            <a:ext cx="2055812" cy="336550"/>
          </a:xfrm>
          <a:prstGeom prst="roundRect">
            <a:avLst>
              <a:gd name="adj" fmla="val 468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9pPr>
          </a:lstStyle>
          <a:p>
            <a:r>
              <a:rPr lang="en-US" altLang="en-US" sz="1600">
                <a:solidFill>
                  <a:srgbClr val="BBE0E3"/>
                </a:solidFill>
                <a:latin typeface="Tahoma" pitchFamily="32" charset="0"/>
              </a:rPr>
              <a:t>Provision for ‘default’</a:t>
            </a:r>
          </a:p>
        </p:txBody>
      </p:sp>
    </p:spTree>
    <p:extLst>
      <p:ext uri="{BB962C8B-B14F-4D97-AF65-F5344CB8AC3E}">
        <p14:creationId xmlns:p14="http://schemas.microsoft.com/office/powerpoint/2010/main" val="23595521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228600"/>
            <a:ext cx="7011988" cy="839788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High asset specificity/uncertainty</a:t>
            </a:r>
          </a:p>
        </p:txBody>
      </p:sp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2682875" y="2008188"/>
            <a:ext cx="393700" cy="520700"/>
          </a:xfrm>
          <a:prstGeom prst="roundRect">
            <a:avLst>
              <a:gd name="adj" fmla="val 398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9pPr>
          </a:lstStyle>
          <a:p>
            <a:r>
              <a:rPr lang="en-US" altLang="en-US" sz="2800">
                <a:solidFill>
                  <a:srgbClr val="BBE0E3"/>
                </a:solidFill>
                <a:latin typeface="Tahoma" pitchFamily="32" charset="0"/>
              </a:rPr>
              <a:t>A</a:t>
            </a:r>
          </a:p>
        </p:txBody>
      </p:sp>
      <p:sp>
        <p:nvSpPr>
          <p:cNvPr id="18435" name="AutoShape 3"/>
          <p:cNvSpPr>
            <a:spLocks noChangeArrowheads="1"/>
          </p:cNvSpPr>
          <p:nvPr/>
        </p:nvSpPr>
        <p:spPr bwMode="auto">
          <a:xfrm>
            <a:off x="5048250" y="2006600"/>
            <a:ext cx="388938" cy="520700"/>
          </a:xfrm>
          <a:prstGeom prst="roundRect">
            <a:avLst>
              <a:gd name="adj" fmla="val 403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9pPr>
          </a:lstStyle>
          <a:p>
            <a:r>
              <a:rPr lang="en-US" altLang="en-US" sz="2800">
                <a:solidFill>
                  <a:srgbClr val="BBE0E3"/>
                </a:solidFill>
                <a:latin typeface="Tahoma" pitchFamily="32" charset="0"/>
              </a:rPr>
              <a:t>B</a:t>
            </a: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>
            <a:off x="3308350" y="2192338"/>
            <a:ext cx="1600200" cy="1587"/>
          </a:xfrm>
          <a:prstGeom prst="line">
            <a:avLst/>
          </a:prstGeom>
          <a:noFill/>
          <a:ln w="12600">
            <a:solidFill>
              <a:srgbClr val="FFFFFF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 flipH="1">
            <a:off x="3305175" y="2420938"/>
            <a:ext cx="1606550" cy="1587"/>
          </a:xfrm>
          <a:prstGeom prst="line">
            <a:avLst/>
          </a:prstGeom>
          <a:noFill/>
          <a:ln w="12600">
            <a:solidFill>
              <a:srgbClr val="FFFFFF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8" name="AutoShape 6"/>
          <p:cNvSpPr>
            <a:spLocks noChangeArrowheads="1"/>
          </p:cNvSpPr>
          <p:nvPr/>
        </p:nvSpPr>
        <p:spPr bwMode="auto">
          <a:xfrm>
            <a:off x="3349625" y="1873250"/>
            <a:ext cx="1598613" cy="336550"/>
          </a:xfrm>
          <a:prstGeom prst="roundRect">
            <a:avLst>
              <a:gd name="adj" fmla="val 468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9pPr>
          </a:lstStyle>
          <a:p>
            <a:r>
              <a:rPr lang="en-US" altLang="en-US" sz="1600">
                <a:solidFill>
                  <a:srgbClr val="BBE0E3"/>
                </a:solidFill>
                <a:latin typeface="Tahoma" pitchFamily="32" charset="0"/>
              </a:rPr>
              <a:t>Good or Service</a:t>
            </a:r>
          </a:p>
        </p:txBody>
      </p:sp>
      <p:sp>
        <p:nvSpPr>
          <p:cNvPr id="18439" name="AutoShape 7"/>
          <p:cNvSpPr>
            <a:spLocks noChangeArrowheads="1"/>
          </p:cNvSpPr>
          <p:nvPr/>
        </p:nvSpPr>
        <p:spPr bwMode="auto">
          <a:xfrm>
            <a:off x="3751263" y="2451100"/>
            <a:ext cx="766762" cy="336550"/>
          </a:xfrm>
          <a:prstGeom prst="roundRect">
            <a:avLst>
              <a:gd name="adj" fmla="val 468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9pPr>
          </a:lstStyle>
          <a:p>
            <a:r>
              <a:rPr lang="en-US" altLang="en-US" sz="1600">
                <a:solidFill>
                  <a:srgbClr val="BBE0E3"/>
                </a:solidFill>
                <a:latin typeface="Tahoma" pitchFamily="32" charset="0"/>
              </a:rPr>
              <a:t>Money</a:t>
            </a:r>
          </a:p>
        </p:txBody>
      </p:sp>
      <p:sp>
        <p:nvSpPr>
          <p:cNvPr id="18440" name="AutoShape 8"/>
          <p:cNvSpPr>
            <a:spLocks noChangeArrowheads="1"/>
          </p:cNvSpPr>
          <p:nvPr/>
        </p:nvSpPr>
        <p:spPr bwMode="auto">
          <a:xfrm>
            <a:off x="1600200" y="1416050"/>
            <a:ext cx="3146425" cy="368300"/>
          </a:xfrm>
          <a:prstGeom prst="roundRect">
            <a:avLst>
              <a:gd name="adj" fmla="val 431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9pPr>
          </a:lstStyle>
          <a:p>
            <a:r>
              <a:rPr lang="en-US" altLang="en-US" sz="1800" b="1">
                <a:solidFill>
                  <a:srgbClr val="BBE0E3"/>
                </a:solidFill>
                <a:latin typeface="Tahoma" pitchFamily="32" charset="0"/>
              </a:rPr>
              <a:t>Carried out in the market </a:t>
            </a:r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>
            <a:off x="3048000" y="2635250"/>
            <a:ext cx="609600" cy="990600"/>
          </a:xfrm>
          <a:prstGeom prst="line">
            <a:avLst/>
          </a:prstGeom>
          <a:noFill/>
          <a:ln w="12600">
            <a:solidFill>
              <a:srgbClr val="FFFFFF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>
            <a:off x="2971800" y="3016250"/>
            <a:ext cx="609600" cy="990600"/>
          </a:xfrm>
          <a:prstGeom prst="line">
            <a:avLst/>
          </a:prstGeom>
          <a:noFill/>
          <a:ln w="12600">
            <a:solidFill>
              <a:srgbClr val="FFFFFF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3" name="AutoShape 11"/>
          <p:cNvSpPr>
            <a:spLocks noChangeArrowheads="1"/>
          </p:cNvSpPr>
          <p:nvPr/>
        </p:nvSpPr>
        <p:spPr bwMode="auto">
          <a:xfrm>
            <a:off x="3814763" y="3397250"/>
            <a:ext cx="2265362" cy="336550"/>
          </a:xfrm>
          <a:prstGeom prst="roundRect">
            <a:avLst>
              <a:gd name="adj" fmla="val 468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9pPr>
          </a:lstStyle>
          <a:p>
            <a:r>
              <a:rPr lang="en-US" altLang="en-US" sz="1600">
                <a:solidFill>
                  <a:srgbClr val="BBE0E3"/>
                </a:solidFill>
                <a:latin typeface="Tahoma" pitchFamily="32" charset="0"/>
              </a:rPr>
              <a:t>Cost of writing contract</a:t>
            </a:r>
          </a:p>
        </p:txBody>
      </p:sp>
      <p:sp>
        <p:nvSpPr>
          <p:cNvPr id="18444" name="AutoShape 12"/>
          <p:cNvSpPr>
            <a:spLocks noChangeArrowheads="1"/>
          </p:cNvSpPr>
          <p:nvPr/>
        </p:nvSpPr>
        <p:spPr bwMode="auto">
          <a:xfrm>
            <a:off x="3814763" y="3702050"/>
            <a:ext cx="2055812" cy="336550"/>
          </a:xfrm>
          <a:prstGeom prst="roundRect">
            <a:avLst>
              <a:gd name="adj" fmla="val 468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9pPr>
          </a:lstStyle>
          <a:p>
            <a:r>
              <a:rPr lang="en-US" altLang="en-US" sz="1600">
                <a:solidFill>
                  <a:srgbClr val="BBE0E3"/>
                </a:solidFill>
                <a:latin typeface="Tahoma" pitchFamily="32" charset="0"/>
              </a:rPr>
              <a:t>Provision for ‘default’</a:t>
            </a:r>
          </a:p>
        </p:txBody>
      </p:sp>
      <p:sp>
        <p:nvSpPr>
          <p:cNvPr id="18445" name="AutoShape 13"/>
          <p:cNvSpPr>
            <a:spLocks noChangeArrowheads="1"/>
          </p:cNvSpPr>
          <p:nvPr/>
        </p:nvSpPr>
        <p:spPr bwMode="auto">
          <a:xfrm>
            <a:off x="2682875" y="4935538"/>
            <a:ext cx="393700" cy="520700"/>
          </a:xfrm>
          <a:prstGeom prst="roundRect">
            <a:avLst>
              <a:gd name="adj" fmla="val 398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9pPr>
          </a:lstStyle>
          <a:p>
            <a:r>
              <a:rPr lang="en-US" altLang="en-US" sz="2800">
                <a:solidFill>
                  <a:srgbClr val="BBE0E3"/>
                </a:solidFill>
                <a:latin typeface="Tahoma" pitchFamily="32" charset="0"/>
              </a:rPr>
              <a:t>A</a:t>
            </a:r>
          </a:p>
        </p:txBody>
      </p:sp>
      <p:sp>
        <p:nvSpPr>
          <p:cNvPr id="18446" name="AutoShape 14"/>
          <p:cNvSpPr>
            <a:spLocks noChangeArrowheads="1"/>
          </p:cNvSpPr>
          <p:nvPr/>
        </p:nvSpPr>
        <p:spPr bwMode="auto">
          <a:xfrm>
            <a:off x="5048250" y="4933950"/>
            <a:ext cx="388938" cy="520700"/>
          </a:xfrm>
          <a:prstGeom prst="roundRect">
            <a:avLst>
              <a:gd name="adj" fmla="val 403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9pPr>
          </a:lstStyle>
          <a:p>
            <a:r>
              <a:rPr lang="en-US" altLang="en-US" sz="2800">
                <a:solidFill>
                  <a:srgbClr val="BBE0E3"/>
                </a:solidFill>
                <a:latin typeface="Tahoma" pitchFamily="32" charset="0"/>
              </a:rPr>
              <a:t>B</a:t>
            </a:r>
          </a:p>
        </p:txBody>
      </p:sp>
      <p:sp>
        <p:nvSpPr>
          <p:cNvPr id="18447" name="Line 15"/>
          <p:cNvSpPr>
            <a:spLocks noChangeShapeType="1"/>
          </p:cNvSpPr>
          <p:nvPr/>
        </p:nvSpPr>
        <p:spPr bwMode="auto">
          <a:xfrm>
            <a:off x="3308350" y="5119688"/>
            <a:ext cx="1600200" cy="1587"/>
          </a:xfrm>
          <a:prstGeom prst="line">
            <a:avLst/>
          </a:prstGeom>
          <a:noFill/>
          <a:ln w="12600">
            <a:solidFill>
              <a:srgbClr val="FFFFFF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 flipH="1">
            <a:off x="3305175" y="5348288"/>
            <a:ext cx="1606550" cy="1587"/>
          </a:xfrm>
          <a:prstGeom prst="line">
            <a:avLst/>
          </a:prstGeom>
          <a:noFill/>
          <a:ln w="12600">
            <a:solidFill>
              <a:srgbClr val="FFFFFF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9" name="AutoShape 17"/>
          <p:cNvSpPr>
            <a:spLocks noChangeArrowheads="1"/>
          </p:cNvSpPr>
          <p:nvPr/>
        </p:nvSpPr>
        <p:spPr bwMode="auto">
          <a:xfrm>
            <a:off x="3273425" y="4768850"/>
            <a:ext cx="1598613" cy="336550"/>
          </a:xfrm>
          <a:prstGeom prst="roundRect">
            <a:avLst>
              <a:gd name="adj" fmla="val 468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9pPr>
          </a:lstStyle>
          <a:p>
            <a:r>
              <a:rPr lang="en-US" altLang="en-US" sz="1600">
                <a:solidFill>
                  <a:srgbClr val="BBE0E3"/>
                </a:solidFill>
                <a:latin typeface="Tahoma" pitchFamily="32" charset="0"/>
              </a:rPr>
              <a:t>Good or Service</a:t>
            </a:r>
          </a:p>
        </p:txBody>
      </p:sp>
      <p:sp>
        <p:nvSpPr>
          <p:cNvPr id="18450" name="AutoShape 18"/>
          <p:cNvSpPr>
            <a:spLocks noChangeArrowheads="1"/>
          </p:cNvSpPr>
          <p:nvPr/>
        </p:nvSpPr>
        <p:spPr bwMode="auto">
          <a:xfrm>
            <a:off x="3751263" y="5378450"/>
            <a:ext cx="766762" cy="336550"/>
          </a:xfrm>
          <a:prstGeom prst="roundRect">
            <a:avLst>
              <a:gd name="adj" fmla="val 468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9pPr>
          </a:lstStyle>
          <a:p>
            <a:r>
              <a:rPr lang="en-US" altLang="en-US" sz="1600">
                <a:solidFill>
                  <a:srgbClr val="BBE0E3"/>
                </a:solidFill>
                <a:latin typeface="Tahoma" pitchFamily="32" charset="0"/>
              </a:rPr>
              <a:t>Money</a:t>
            </a:r>
          </a:p>
        </p:txBody>
      </p:sp>
      <p:sp>
        <p:nvSpPr>
          <p:cNvPr id="18451" name="AutoShape 19"/>
          <p:cNvSpPr>
            <a:spLocks noChangeArrowheads="1"/>
          </p:cNvSpPr>
          <p:nvPr/>
        </p:nvSpPr>
        <p:spPr bwMode="auto">
          <a:xfrm>
            <a:off x="1600200" y="4495800"/>
            <a:ext cx="2730500" cy="368300"/>
          </a:xfrm>
          <a:prstGeom prst="roundRect">
            <a:avLst>
              <a:gd name="adj" fmla="val 431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32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32" charset="0"/>
                <a:ea typeface="DejaVu Sans" charset="0"/>
                <a:cs typeface="DejaVu Sans" charset="0"/>
              </a:defRPr>
            </a:lvl9pPr>
          </a:lstStyle>
          <a:p>
            <a:r>
              <a:rPr lang="en-US" altLang="en-US" sz="1800" b="1">
                <a:solidFill>
                  <a:srgbClr val="BBE0E3"/>
                </a:solidFill>
                <a:latin typeface="Tahoma" pitchFamily="32" charset="0"/>
              </a:rPr>
              <a:t>Carried out in the firm</a:t>
            </a:r>
          </a:p>
        </p:txBody>
      </p:sp>
      <p:sp>
        <p:nvSpPr>
          <p:cNvPr id="18452" name="AutoShape 20"/>
          <p:cNvSpPr>
            <a:spLocks noChangeArrowheads="1"/>
          </p:cNvSpPr>
          <p:nvPr/>
        </p:nvSpPr>
        <p:spPr bwMode="auto">
          <a:xfrm>
            <a:off x="1371600" y="4343400"/>
            <a:ext cx="5257800" cy="1828800"/>
          </a:xfrm>
          <a:prstGeom prst="roundRect">
            <a:avLst>
              <a:gd name="adj" fmla="val 16667"/>
            </a:avLst>
          </a:prstGeom>
          <a:noFill/>
          <a:ln w="12600">
            <a:solidFill>
              <a:srgbClr val="FFFFFF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3477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kton Pr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Tekton Pro</Template>
  <TotalTime>6</TotalTime>
  <Words>668</Words>
  <Application>Microsoft Office PowerPoint</Application>
  <PresentationFormat>On-screen Show (4:3)</PresentationFormat>
  <Paragraphs>179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Tekton Pro</vt:lpstr>
      <vt:lpstr>Transaction Cost Economics  and Vertical Integration</vt:lpstr>
      <vt:lpstr>Vertical Integration</vt:lpstr>
      <vt:lpstr>Migrating along the value chain</vt:lpstr>
      <vt:lpstr>Vertical Integration</vt:lpstr>
      <vt:lpstr>(Economic) Exchange</vt:lpstr>
      <vt:lpstr>Firms and markets</vt:lpstr>
      <vt:lpstr>Components of Risk</vt:lpstr>
      <vt:lpstr>Effect of asset specificity and uncertainty</vt:lpstr>
      <vt:lpstr>High asset specificity/uncertainty</vt:lpstr>
      <vt:lpstr>The Hold-up Problem</vt:lpstr>
      <vt:lpstr>Hold-up problem</vt:lpstr>
      <vt:lpstr>Transaction costs</vt:lpstr>
      <vt:lpstr>Firm or Market?</vt:lpstr>
      <vt:lpstr>Firm or Market?</vt:lpstr>
      <vt:lpstr>Examples</vt:lpstr>
      <vt:lpstr>Alternatives</vt:lpstr>
      <vt:lpstr>Outsourcing</vt:lpstr>
      <vt:lpstr>Drawbacks of vertical integration</vt:lpstr>
      <vt:lpstr>Summary</vt:lpstr>
      <vt:lpstr>PowerPoint Presentation</vt:lpstr>
    </vt:vector>
  </TitlesOfParts>
  <Company>San Jose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Transaction Cost Economics  and Vertical Integration</dc:title>
  <dc:creator>Simon Rodan</dc:creator>
  <cp:lastModifiedBy>Simon Rodan</cp:lastModifiedBy>
  <cp:revision>1</cp:revision>
  <dcterms:created xsi:type="dcterms:W3CDTF">2014-03-12T07:08:58Z</dcterms:created>
  <dcterms:modified xsi:type="dcterms:W3CDTF">2014-03-12T07:15:50Z</dcterms:modified>
</cp:coreProperties>
</file>