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3" r:id="rId5"/>
    <p:sldId id="275" r:id="rId6"/>
    <p:sldId id="264" r:id="rId7"/>
    <p:sldId id="274" r:id="rId8"/>
    <p:sldId id="277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2" r:id="rId19"/>
    <p:sldId id="273" r:id="rId20"/>
    <p:sldId id="259" r:id="rId21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72" y="-534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FFE19-35C6-4CF1-960A-11DEC60913E5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F0F8A-C51C-4FFB-9422-6793CD6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2650" y="66675"/>
            <a:ext cx="653415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8229600" cy="448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5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31880"/>
            <a:ext cx="9321800" cy="60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Ways of diversifying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86841"/>
            <a:ext cx="7620000" cy="392250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Organic</a:t>
            </a:r>
          </a:p>
          <a:p>
            <a:pPr lvl="1"/>
            <a:r>
              <a:rPr lang="en-US" altLang="en-US" dirty="0"/>
              <a:t>The firm sets up its own operation in the industry into which it wants to move</a:t>
            </a:r>
          </a:p>
          <a:p>
            <a:endParaRPr lang="en-US" altLang="en-US" dirty="0"/>
          </a:p>
          <a:p>
            <a:r>
              <a:rPr lang="en-US" altLang="en-US" dirty="0"/>
              <a:t>Through Acquisition</a:t>
            </a:r>
          </a:p>
          <a:p>
            <a:pPr lvl="1"/>
            <a:r>
              <a:rPr lang="en-US" altLang="en-US" dirty="0"/>
              <a:t>The firm buys an existing firm in the industry into which it wants to move</a:t>
            </a:r>
          </a:p>
        </p:txBody>
      </p:sp>
    </p:spTree>
    <p:extLst>
      <p:ext uri="{BB962C8B-B14F-4D97-AF65-F5344CB8AC3E}">
        <p14:creationId xmlns:p14="http://schemas.microsoft.com/office/powerpoint/2010/main" val="1954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55A2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55A2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mainframe and peripherals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6"/>
          <a:stretch>
            <a:fillRect/>
          </a:stretch>
        </p:blipFill>
        <p:spPr bwMode="auto">
          <a:xfrm>
            <a:off x="1371601" y="1772709"/>
            <a:ext cx="6334125" cy="34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346216" y="3905251"/>
            <a:ext cx="10150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dirty="0">
                <a:solidFill>
                  <a:srgbClr val="0055A2"/>
                </a:solidFill>
                <a:latin typeface="SJSU Spartan Light" pitchFamily="2" charset="0"/>
              </a:rPr>
              <a:t>3284 dot </a:t>
            </a:r>
          </a:p>
          <a:p>
            <a:r>
              <a:rPr lang="en-US" altLang="en-US" sz="1400" dirty="0">
                <a:solidFill>
                  <a:srgbClr val="0055A2"/>
                </a:solidFill>
                <a:latin typeface="SJSU Spartan Light" pitchFamily="2" charset="0"/>
              </a:rPr>
              <a:t>matrix </a:t>
            </a:r>
            <a:endParaRPr lang="en-US" altLang="en-US" sz="1400" dirty="0" smtClean="0">
              <a:solidFill>
                <a:srgbClr val="0055A2"/>
              </a:solidFill>
              <a:latin typeface="SJSU Spartan Light" pitchFamily="2" charset="0"/>
            </a:endParaRPr>
          </a:p>
          <a:p>
            <a:r>
              <a:rPr lang="en-US" altLang="en-US" sz="1400" dirty="0" smtClean="0">
                <a:solidFill>
                  <a:srgbClr val="0055A2"/>
                </a:solidFill>
                <a:latin typeface="SJSU Spartan Light" pitchFamily="2" charset="0"/>
              </a:rPr>
              <a:t>printer</a:t>
            </a:r>
            <a:endParaRPr lang="en-US" altLang="en-US" sz="1400" dirty="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7848600" y="3509010"/>
            <a:ext cx="10550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4380 </a:t>
            </a:r>
          </a:p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Cartridge </a:t>
            </a:r>
          </a:p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tape</a:t>
            </a:r>
          </a:p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drives</a:t>
            </a:r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7391400" y="113157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3880 DASD</a:t>
            </a:r>
          </a:p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(12GB)</a:t>
            </a:r>
          </a:p>
        </p:txBody>
      </p:sp>
      <p:sp>
        <p:nvSpPr>
          <p:cNvPr id="12296" name="Rectangle 19"/>
          <p:cNvSpPr>
            <a:spLocks noChangeArrowheads="1"/>
          </p:cNvSpPr>
          <p:nvPr/>
        </p:nvSpPr>
        <p:spPr bwMode="auto">
          <a:xfrm>
            <a:off x="5943600" y="1131570"/>
            <a:ext cx="10278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3083 CPU</a:t>
            </a:r>
          </a:p>
        </p:txBody>
      </p:sp>
      <p:sp>
        <p:nvSpPr>
          <p:cNvPr id="12297" name="Rectangle 20"/>
          <p:cNvSpPr>
            <a:spLocks noChangeArrowheads="1"/>
          </p:cNvSpPr>
          <p:nvPr/>
        </p:nvSpPr>
        <p:spPr bwMode="auto">
          <a:xfrm>
            <a:off x="3686176" y="1131570"/>
            <a:ext cx="2218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3705 Communications </a:t>
            </a:r>
          </a:p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controller</a:t>
            </a:r>
          </a:p>
        </p:txBody>
      </p:sp>
      <p:sp>
        <p:nvSpPr>
          <p:cNvPr id="12298" name="Rectangle 21"/>
          <p:cNvSpPr>
            <a:spLocks noChangeArrowheads="1"/>
          </p:cNvSpPr>
          <p:nvPr/>
        </p:nvSpPr>
        <p:spPr bwMode="auto">
          <a:xfrm>
            <a:off x="914401" y="1156335"/>
            <a:ext cx="1128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3800 page</a:t>
            </a:r>
          </a:p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printer</a:t>
            </a:r>
          </a:p>
        </p:txBody>
      </p:sp>
      <p:sp>
        <p:nvSpPr>
          <p:cNvPr id="12299" name="Rectangle 22"/>
          <p:cNvSpPr>
            <a:spLocks noChangeArrowheads="1"/>
          </p:cNvSpPr>
          <p:nvPr/>
        </p:nvSpPr>
        <p:spPr bwMode="auto">
          <a:xfrm>
            <a:off x="215296" y="1948815"/>
            <a:ext cx="1023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dirty="0">
                <a:solidFill>
                  <a:srgbClr val="0055A2"/>
                </a:solidFill>
                <a:latin typeface="SJSU Spartan Light" pitchFamily="2" charset="0"/>
              </a:rPr>
              <a:t>4332 line </a:t>
            </a:r>
          </a:p>
          <a:p>
            <a:r>
              <a:rPr lang="en-US" altLang="en-US" sz="1400" dirty="0">
                <a:solidFill>
                  <a:srgbClr val="0055A2"/>
                </a:solidFill>
                <a:latin typeface="SJSU Spartan Light" pitchFamily="2" charset="0"/>
              </a:rPr>
              <a:t>printer</a:t>
            </a:r>
          </a:p>
        </p:txBody>
      </p:sp>
      <p:sp>
        <p:nvSpPr>
          <p:cNvPr id="12300" name="Rectangle 23"/>
          <p:cNvSpPr>
            <a:spLocks noChangeArrowheads="1"/>
          </p:cNvSpPr>
          <p:nvPr/>
        </p:nvSpPr>
        <p:spPr bwMode="auto">
          <a:xfrm>
            <a:off x="2133600" y="1131570"/>
            <a:ext cx="1484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3274 Terminal </a:t>
            </a:r>
          </a:p>
          <a:p>
            <a:r>
              <a:rPr lang="en-US" altLang="en-US" sz="1400">
                <a:solidFill>
                  <a:srgbClr val="0055A2"/>
                </a:solidFill>
                <a:latin typeface="SJSU Spartan Light" pitchFamily="2" charset="0"/>
              </a:rPr>
              <a:t>controller</a:t>
            </a:r>
          </a:p>
        </p:txBody>
      </p:sp>
      <p:sp>
        <p:nvSpPr>
          <p:cNvPr id="12301" name="Text Box 24"/>
          <p:cNvSpPr txBox="1">
            <a:spLocks noChangeArrowheads="1"/>
          </p:cNvSpPr>
          <p:nvPr/>
        </p:nvSpPr>
        <p:spPr bwMode="auto">
          <a:xfrm>
            <a:off x="1371601" y="5198534"/>
            <a:ext cx="1864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dirty="0">
                <a:solidFill>
                  <a:srgbClr val="0055A2"/>
                </a:solidFill>
                <a:latin typeface="SJSU Spartan Light" pitchFamily="2" charset="0"/>
              </a:rPr>
              <a:t>3278, 3178 Displays</a:t>
            </a:r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 flipV="1">
            <a:off x="2438400" y="4037330"/>
            <a:ext cx="1371600" cy="118872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 flipV="1">
            <a:off x="2438400" y="3971290"/>
            <a:ext cx="2362200" cy="1227243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 flipV="1">
            <a:off x="2438400" y="3178810"/>
            <a:ext cx="533400" cy="2019723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05" name="Line 28"/>
          <p:cNvSpPr>
            <a:spLocks noChangeShapeType="1"/>
          </p:cNvSpPr>
          <p:nvPr/>
        </p:nvSpPr>
        <p:spPr bwMode="auto">
          <a:xfrm flipV="1">
            <a:off x="1295400" y="3442970"/>
            <a:ext cx="1143000" cy="85852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06" name="Line 29"/>
          <p:cNvSpPr>
            <a:spLocks noChangeShapeType="1"/>
          </p:cNvSpPr>
          <p:nvPr/>
        </p:nvSpPr>
        <p:spPr bwMode="auto">
          <a:xfrm>
            <a:off x="2743200" y="1593850"/>
            <a:ext cx="533400" cy="118872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07" name="Line 30"/>
          <p:cNvSpPr>
            <a:spLocks noChangeShapeType="1"/>
          </p:cNvSpPr>
          <p:nvPr/>
        </p:nvSpPr>
        <p:spPr bwMode="auto">
          <a:xfrm>
            <a:off x="1752600" y="1527810"/>
            <a:ext cx="762000" cy="79248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08" name="Line 31"/>
          <p:cNvSpPr>
            <a:spLocks noChangeShapeType="1"/>
          </p:cNvSpPr>
          <p:nvPr/>
        </p:nvSpPr>
        <p:spPr bwMode="auto">
          <a:xfrm>
            <a:off x="914400" y="2254250"/>
            <a:ext cx="914400" cy="39624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09" name="Line 32"/>
          <p:cNvSpPr>
            <a:spLocks noChangeShapeType="1"/>
          </p:cNvSpPr>
          <p:nvPr/>
        </p:nvSpPr>
        <p:spPr bwMode="auto">
          <a:xfrm flipH="1">
            <a:off x="3657600" y="1659890"/>
            <a:ext cx="381000" cy="46228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10" name="Line 33"/>
          <p:cNvSpPr>
            <a:spLocks noChangeShapeType="1"/>
          </p:cNvSpPr>
          <p:nvPr/>
        </p:nvSpPr>
        <p:spPr bwMode="auto">
          <a:xfrm flipH="1">
            <a:off x="5029200" y="1395730"/>
            <a:ext cx="1295400" cy="112268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11" name="Line 34"/>
          <p:cNvSpPr>
            <a:spLocks noChangeShapeType="1"/>
          </p:cNvSpPr>
          <p:nvPr/>
        </p:nvSpPr>
        <p:spPr bwMode="auto">
          <a:xfrm flipH="1">
            <a:off x="7239000" y="1659890"/>
            <a:ext cx="609600" cy="39624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12" name="Line 35"/>
          <p:cNvSpPr>
            <a:spLocks noChangeShapeType="1"/>
          </p:cNvSpPr>
          <p:nvPr/>
        </p:nvSpPr>
        <p:spPr bwMode="auto">
          <a:xfrm flipH="1" flipV="1">
            <a:off x="6934200" y="3509010"/>
            <a:ext cx="914400" cy="330200"/>
          </a:xfrm>
          <a:prstGeom prst="line">
            <a:avLst/>
          </a:prstGeom>
          <a:noFill/>
          <a:ln w="38100">
            <a:solidFill>
              <a:srgbClr val="326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solidFill>
                <a:srgbClr val="0055A2"/>
              </a:solidFill>
              <a:latin typeface="SJSU Spartan Light" pitchFamily="2" charset="0"/>
            </a:endParaRPr>
          </a:p>
        </p:txBody>
      </p:sp>
      <p:sp>
        <p:nvSpPr>
          <p:cNvPr id="12313" name="Text Box 36"/>
          <p:cNvSpPr txBox="1">
            <a:spLocks noChangeArrowheads="1"/>
          </p:cNvSpPr>
          <p:nvPr/>
        </p:nvSpPr>
        <p:spPr bwMode="auto">
          <a:xfrm>
            <a:off x="3514725" y="5202238"/>
            <a:ext cx="4286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dirty="0">
                <a:solidFill>
                  <a:srgbClr val="0055A2"/>
                </a:solidFill>
                <a:latin typeface="SJSU Spartan Light" pitchFamily="2" charset="0"/>
              </a:rPr>
              <a:t>http://www-1.ibm.com/ibm/history/exhibits/mainframe/mainframe_album.html</a:t>
            </a:r>
          </a:p>
        </p:txBody>
      </p:sp>
    </p:spTree>
    <p:extLst>
      <p:ext uri="{BB962C8B-B14F-4D97-AF65-F5344CB8AC3E}">
        <p14:creationId xmlns:p14="http://schemas.microsoft.com/office/powerpoint/2010/main" val="3742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695325"/>
            <a:ext cx="9144000" cy="5238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49" y="66675"/>
            <a:ext cx="6905625" cy="5238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smtClean="0"/>
              <a:t>mainframe </a:t>
            </a:r>
            <a:r>
              <a:rPr lang="en-US" altLang="en-US" dirty="0"/>
              <a:t>value chain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276600" y="3434080"/>
            <a:ext cx="980053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Mainframe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3597276" y="1900026"/>
            <a:ext cx="92075" cy="82962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3748088" y="1856000"/>
            <a:ext cx="863600" cy="88190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4764089" y="1880765"/>
            <a:ext cx="638175" cy="87640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4921250" y="1904153"/>
            <a:ext cx="1328738" cy="825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570413" y="5151120"/>
            <a:ext cx="920743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Consumer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4354513" y="4002300"/>
            <a:ext cx="152347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Retail Distribution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758951" y="4518236"/>
            <a:ext cx="156675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Business Customer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655764" y="4002300"/>
            <a:ext cx="146897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B2B  Distribution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2598738" y="3698240"/>
            <a:ext cx="984250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505075" y="4251325"/>
            <a:ext cx="1588" cy="35909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5067301" y="4314614"/>
            <a:ext cx="15875" cy="85026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810001" y="3698240"/>
            <a:ext cx="969963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Freeform 17"/>
          <p:cNvSpPr>
            <a:spLocks noChangeArrowheads="1"/>
          </p:cNvSpPr>
          <p:nvPr/>
        </p:nvSpPr>
        <p:spPr bwMode="auto">
          <a:xfrm>
            <a:off x="914400" y="3072236"/>
            <a:ext cx="5614988" cy="295804"/>
          </a:xfrm>
          <a:custGeom>
            <a:avLst/>
            <a:gdLst>
              <a:gd name="T0" fmla="*/ 0 w 16442"/>
              <a:gd name="T1" fmla="*/ 0 h 950"/>
              <a:gd name="T2" fmla="*/ 1370 w 16442"/>
              <a:gd name="T3" fmla="*/ 475 h 950"/>
              <a:gd name="T4" fmla="*/ 6850 w 16442"/>
              <a:gd name="T5" fmla="*/ 475 h 950"/>
              <a:gd name="T6" fmla="*/ 8220 w 16442"/>
              <a:gd name="T7" fmla="*/ 949 h 950"/>
              <a:gd name="T8" fmla="*/ 9590 w 16442"/>
              <a:gd name="T9" fmla="*/ 475 h 950"/>
              <a:gd name="T10" fmla="*/ 15070 w 16442"/>
              <a:gd name="T11" fmla="*/ 475 h 950"/>
              <a:gd name="T12" fmla="*/ 16441 w 16442"/>
              <a:gd name="T13" fmla="*/ 0 h 9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42"/>
              <a:gd name="T22" fmla="*/ 0 h 950"/>
              <a:gd name="T23" fmla="*/ 16442 w 16442"/>
              <a:gd name="T24" fmla="*/ 950 h 9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42" h="950">
                <a:moveTo>
                  <a:pt x="0" y="0"/>
                </a:moveTo>
                <a:cubicBezTo>
                  <a:pt x="0" y="238"/>
                  <a:pt x="685" y="475"/>
                  <a:pt x="1370" y="475"/>
                </a:cubicBezTo>
                <a:lnTo>
                  <a:pt x="6850" y="475"/>
                </a:lnTo>
                <a:cubicBezTo>
                  <a:pt x="7535" y="475"/>
                  <a:pt x="8220" y="712"/>
                  <a:pt x="8220" y="949"/>
                </a:cubicBezTo>
                <a:cubicBezTo>
                  <a:pt x="8220" y="712"/>
                  <a:pt x="8905" y="475"/>
                  <a:pt x="9590" y="475"/>
                </a:cubicBezTo>
                <a:lnTo>
                  <a:pt x="15070" y="475"/>
                </a:lnTo>
                <a:cubicBezTo>
                  <a:pt x="15755" y="475"/>
                  <a:pt x="16441" y="238"/>
                  <a:pt x="16441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3387726" y="1619359"/>
            <a:ext cx="4105275" cy="298556"/>
            <a:chOff x="2278" y="1200"/>
            <a:chExt cx="2586" cy="217"/>
          </a:xfrm>
        </p:grpSpPr>
        <p:sp>
          <p:nvSpPr>
            <p:cNvPr id="14355" name="AutoShape 19"/>
            <p:cNvSpPr>
              <a:spLocks noChangeArrowheads="1"/>
            </p:cNvSpPr>
            <p:nvPr/>
          </p:nvSpPr>
          <p:spPr bwMode="auto">
            <a:xfrm>
              <a:off x="2864" y="1200"/>
              <a:ext cx="397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Motor</a:t>
              </a:r>
            </a:p>
          </p:txBody>
        </p:sp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2278" y="1200"/>
              <a:ext cx="409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Platter</a:t>
              </a:r>
            </a:p>
          </p:txBody>
        </p:sp>
        <p:sp>
          <p:nvSpPr>
            <p:cNvPr id="14357" name="AutoShape 21"/>
            <p:cNvSpPr>
              <a:spLocks noChangeArrowheads="1"/>
            </p:cNvSpPr>
            <p:nvPr/>
          </p:nvSpPr>
          <p:spPr bwMode="auto">
            <a:xfrm>
              <a:off x="3951" y="1200"/>
              <a:ext cx="913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Disc. Elec. Comp</a:t>
              </a:r>
            </a:p>
          </p:txBody>
        </p:sp>
        <p:sp>
          <p:nvSpPr>
            <p:cNvPr id="14358" name="AutoShape 22"/>
            <p:cNvSpPr>
              <a:spLocks noChangeArrowheads="1"/>
            </p:cNvSpPr>
            <p:nvPr/>
          </p:nvSpPr>
          <p:spPr bwMode="auto">
            <a:xfrm>
              <a:off x="3438" y="1200"/>
              <a:ext cx="328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CRT</a:t>
              </a:r>
            </a:p>
          </p:txBody>
        </p:sp>
      </p:grp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1143000" y="2687003"/>
            <a:ext cx="800517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Memory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2444750" y="2688378"/>
            <a:ext cx="53121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CPU</a:t>
            </a: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3368675" y="2688378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Disk</a:t>
            </a: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4395789" y="2688378"/>
            <a:ext cx="77006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Monitor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2819401" y="4760383"/>
            <a:ext cx="1719263" cy="40724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8382000" y="1386840"/>
            <a:ext cx="381000" cy="3962400"/>
            <a:chOff x="5280" y="1008"/>
            <a:chExt cx="240" cy="2880"/>
          </a:xfrm>
        </p:grpSpPr>
        <p:grpSp>
          <p:nvGrpSpPr>
            <p:cNvPr id="14366" name="Group 30"/>
            <p:cNvGrpSpPr>
              <a:grpSpLocks/>
            </p:cNvGrpSpPr>
            <p:nvPr/>
          </p:nvGrpSpPr>
          <p:grpSpPr bwMode="auto">
            <a:xfrm>
              <a:off x="5280" y="1008"/>
              <a:ext cx="240" cy="2880"/>
              <a:chOff x="4992" y="1008"/>
              <a:chExt cx="528" cy="2880"/>
            </a:xfrm>
          </p:grpSpPr>
          <p:sp>
            <p:nvSpPr>
              <p:cNvPr id="14367" name="AutoShape 31"/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368" name="AutoShape 32"/>
              <p:cNvSpPr>
                <a:spLocks noChangeArrowheads="1"/>
              </p:cNvSpPr>
              <p:nvPr/>
            </p:nvSpPr>
            <p:spPr bwMode="auto">
              <a:xfrm flipV="1">
                <a:off x="4992" y="100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 rot="5400000">
              <a:off x="4710" y="2352"/>
              <a:ext cx="13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Vertical Integration</a:t>
              </a:r>
            </a:p>
          </p:txBody>
        </p:sp>
      </p:grpSp>
      <p:pic>
        <p:nvPicPr>
          <p:cNvPr id="14370" name="Picture 34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0576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8684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2" name="Picture 36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8684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3" name="Picture 37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0576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4" name="Picture 38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0576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5" name="Picture 39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0576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6" name="Picture 40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3408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7" name="Picture 41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6428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9" name="Picture 43" descr="ibm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4280"/>
            <a:ext cx="274638" cy="2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704850"/>
            <a:ext cx="9144000" cy="5238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‘IBM’ PC value chain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221038" y="3434080"/>
            <a:ext cx="47113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P.C.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3597276" y="1799590"/>
            <a:ext cx="92075" cy="82962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3748088" y="1755563"/>
            <a:ext cx="863600" cy="88191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4764089" y="1780328"/>
            <a:ext cx="638175" cy="87640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4921250" y="1803718"/>
            <a:ext cx="1328738" cy="825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943600" y="1849120"/>
            <a:ext cx="490538" cy="825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286251" y="5151120"/>
            <a:ext cx="920743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Consumer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070351" y="4002300"/>
            <a:ext cx="152347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Retail Distribution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474789" y="4518236"/>
            <a:ext cx="156675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Business Customer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1371600" y="4002300"/>
            <a:ext cx="146897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B2B  Distribution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2314575" y="3698240"/>
            <a:ext cx="984250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220914" y="4251325"/>
            <a:ext cx="1587" cy="35909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4783139" y="4314614"/>
            <a:ext cx="15875" cy="85026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525838" y="3698240"/>
            <a:ext cx="969962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Freeform 17"/>
          <p:cNvSpPr>
            <a:spLocks noChangeArrowheads="1"/>
          </p:cNvSpPr>
          <p:nvPr/>
        </p:nvSpPr>
        <p:spPr bwMode="auto">
          <a:xfrm>
            <a:off x="457200" y="3169920"/>
            <a:ext cx="6072188" cy="264160"/>
          </a:xfrm>
          <a:custGeom>
            <a:avLst/>
            <a:gdLst>
              <a:gd name="T0" fmla="*/ 0 w 16442"/>
              <a:gd name="T1" fmla="*/ 0 h 950"/>
              <a:gd name="T2" fmla="*/ 1370 w 16442"/>
              <a:gd name="T3" fmla="*/ 475 h 950"/>
              <a:gd name="T4" fmla="*/ 6850 w 16442"/>
              <a:gd name="T5" fmla="*/ 475 h 950"/>
              <a:gd name="T6" fmla="*/ 8220 w 16442"/>
              <a:gd name="T7" fmla="*/ 949 h 950"/>
              <a:gd name="T8" fmla="*/ 9590 w 16442"/>
              <a:gd name="T9" fmla="*/ 475 h 950"/>
              <a:gd name="T10" fmla="*/ 15070 w 16442"/>
              <a:gd name="T11" fmla="*/ 475 h 950"/>
              <a:gd name="T12" fmla="*/ 16441 w 16442"/>
              <a:gd name="T13" fmla="*/ 0 h 9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42"/>
              <a:gd name="T22" fmla="*/ 0 h 950"/>
              <a:gd name="T23" fmla="*/ 16442 w 16442"/>
              <a:gd name="T24" fmla="*/ 950 h 9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42" h="950">
                <a:moveTo>
                  <a:pt x="0" y="0"/>
                </a:moveTo>
                <a:cubicBezTo>
                  <a:pt x="0" y="238"/>
                  <a:pt x="685" y="475"/>
                  <a:pt x="1370" y="475"/>
                </a:cubicBezTo>
                <a:lnTo>
                  <a:pt x="6850" y="475"/>
                </a:lnTo>
                <a:cubicBezTo>
                  <a:pt x="7535" y="475"/>
                  <a:pt x="8220" y="712"/>
                  <a:pt x="8220" y="949"/>
                </a:cubicBezTo>
                <a:cubicBezTo>
                  <a:pt x="8220" y="712"/>
                  <a:pt x="8905" y="475"/>
                  <a:pt x="9590" y="475"/>
                </a:cubicBezTo>
                <a:lnTo>
                  <a:pt x="15070" y="475"/>
                </a:lnTo>
                <a:cubicBezTo>
                  <a:pt x="15755" y="475"/>
                  <a:pt x="16441" y="238"/>
                  <a:pt x="16441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3387726" y="1518921"/>
            <a:ext cx="4105275" cy="298557"/>
            <a:chOff x="2278" y="1200"/>
            <a:chExt cx="2586" cy="217"/>
          </a:xfrm>
        </p:grpSpPr>
        <p:sp>
          <p:nvSpPr>
            <p:cNvPr id="15379" name="AutoShape 19"/>
            <p:cNvSpPr>
              <a:spLocks noChangeArrowheads="1"/>
            </p:cNvSpPr>
            <p:nvPr/>
          </p:nvSpPr>
          <p:spPr bwMode="auto">
            <a:xfrm>
              <a:off x="2864" y="1200"/>
              <a:ext cx="397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Motor</a:t>
              </a:r>
            </a:p>
          </p:txBody>
        </p:sp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2278" y="1200"/>
              <a:ext cx="409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Platter</a:t>
              </a:r>
            </a:p>
          </p:txBody>
        </p:sp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3951" y="1200"/>
              <a:ext cx="913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Disc. Elec. Comp</a:t>
              </a:r>
            </a:p>
          </p:txBody>
        </p:sp>
        <p:sp>
          <p:nvSpPr>
            <p:cNvPr id="15382" name="AutoShape 22"/>
            <p:cNvSpPr>
              <a:spLocks noChangeArrowheads="1"/>
            </p:cNvSpPr>
            <p:nvPr/>
          </p:nvSpPr>
          <p:spPr bwMode="auto">
            <a:xfrm>
              <a:off x="3438" y="1200"/>
              <a:ext cx="328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CRT</a:t>
              </a:r>
            </a:p>
          </p:txBody>
        </p:sp>
      </p:grp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914400" y="2586566"/>
            <a:ext cx="800517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Memory</a:t>
            </a: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2216150" y="2587943"/>
            <a:ext cx="53121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CPU</a:t>
            </a: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368675" y="2587943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Disk</a:t>
            </a: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4395789" y="2587943"/>
            <a:ext cx="77006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Monitor</a:t>
            </a: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5486400" y="2587943"/>
            <a:ext cx="781281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CDRom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535238" y="4760383"/>
            <a:ext cx="1719262" cy="40724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AutoShape 43"/>
          <p:cNvSpPr>
            <a:spLocks noChangeArrowheads="1"/>
          </p:cNvSpPr>
          <p:nvPr/>
        </p:nvSpPr>
        <p:spPr bwMode="auto">
          <a:xfrm>
            <a:off x="1397001" y="4229311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</p:txBody>
      </p:sp>
      <p:sp>
        <p:nvSpPr>
          <p:cNvPr id="15392" name="AutoShape 44"/>
          <p:cNvSpPr>
            <a:spLocks noChangeArrowheads="1"/>
          </p:cNvSpPr>
          <p:nvPr/>
        </p:nvSpPr>
        <p:spPr bwMode="auto">
          <a:xfrm>
            <a:off x="4022726" y="4236192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</p:txBody>
      </p:sp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8382000" y="1386840"/>
            <a:ext cx="381000" cy="3962400"/>
            <a:chOff x="5280" y="1008"/>
            <a:chExt cx="240" cy="2880"/>
          </a:xfrm>
        </p:grpSpPr>
        <p:grpSp>
          <p:nvGrpSpPr>
            <p:cNvPr id="15395" name="Group 35"/>
            <p:cNvGrpSpPr>
              <a:grpSpLocks/>
            </p:cNvGrpSpPr>
            <p:nvPr/>
          </p:nvGrpSpPr>
          <p:grpSpPr bwMode="auto">
            <a:xfrm>
              <a:off x="5280" y="1008"/>
              <a:ext cx="240" cy="2880"/>
              <a:chOff x="4992" y="1008"/>
              <a:chExt cx="528" cy="2880"/>
            </a:xfrm>
          </p:grpSpPr>
          <p:sp>
            <p:nvSpPr>
              <p:cNvPr id="15396" name="AutoShape 36"/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397" name="AutoShape 37"/>
              <p:cNvSpPr>
                <a:spLocks noChangeArrowheads="1"/>
              </p:cNvSpPr>
              <p:nvPr/>
            </p:nvSpPr>
            <p:spPr bwMode="auto">
              <a:xfrm flipV="1">
                <a:off x="4992" y="100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5398" name="Text Box 38"/>
            <p:cNvSpPr txBox="1">
              <a:spLocks noChangeArrowheads="1"/>
            </p:cNvSpPr>
            <p:nvPr/>
          </p:nvSpPr>
          <p:spPr bwMode="auto">
            <a:xfrm rot="5400000">
              <a:off x="4710" y="2352"/>
              <a:ext cx="13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Vertical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704850"/>
            <a:ext cx="9144000" cy="5238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‘IBM’ PC value chain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221038" y="3434080"/>
            <a:ext cx="47113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P.C.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3597276" y="1799590"/>
            <a:ext cx="92075" cy="82962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3748088" y="1755563"/>
            <a:ext cx="863600" cy="88191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4764089" y="1780328"/>
            <a:ext cx="638175" cy="87640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4921250" y="1803718"/>
            <a:ext cx="1328738" cy="825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5943600" y="1849120"/>
            <a:ext cx="490538" cy="825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286251" y="5151120"/>
            <a:ext cx="920743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Consumer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070351" y="4002300"/>
            <a:ext cx="152347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Retail Distribution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474789" y="4518236"/>
            <a:ext cx="156675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Business Customer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371600" y="4002300"/>
            <a:ext cx="146897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B2B  Distribution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2314575" y="3698240"/>
            <a:ext cx="984250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220914" y="4251325"/>
            <a:ext cx="1587" cy="35909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4783139" y="4314614"/>
            <a:ext cx="15875" cy="85026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3525838" y="3698240"/>
            <a:ext cx="969962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 noChangeArrowheads="1"/>
          </p:cNvSpPr>
          <p:nvPr/>
        </p:nvSpPr>
        <p:spPr bwMode="auto">
          <a:xfrm>
            <a:off x="457200" y="3169920"/>
            <a:ext cx="6072188" cy="264160"/>
          </a:xfrm>
          <a:custGeom>
            <a:avLst/>
            <a:gdLst>
              <a:gd name="T0" fmla="*/ 0 w 16442"/>
              <a:gd name="T1" fmla="*/ 0 h 950"/>
              <a:gd name="T2" fmla="*/ 1370 w 16442"/>
              <a:gd name="T3" fmla="*/ 475 h 950"/>
              <a:gd name="T4" fmla="*/ 6850 w 16442"/>
              <a:gd name="T5" fmla="*/ 475 h 950"/>
              <a:gd name="T6" fmla="*/ 8220 w 16442"/>
              <a:gd name="T7" fmla="*/ 949 h 950"/>
              <a:gd name="T8" fmla="*/ 9590 w 16442"/>
              <a:gd name="T9" fmla="*/ 475 h 950"/>
              <a:gd name="T10" fmla="*/ 15070 w 16442"/>
              <a:gd name="T11" fmla="*/ 475 h 950"/>
              <a:gd name="T12" fmla="*/ 16441 w 16442"/>
              <a:gd name="T13" fmla="*/ 0 h 9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42"/>
              <a:gd name="T22" fmla="*/ 0 h 950"/>
              <a:gd name="T23" fmla="*/ 16442 w 16442"/>
              <a:gd name="T24" fmla="*/ 950 h 9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42" h="950">
                <a:moveTo>
                  <a:pt x="0" y="0"/>
                </a:moveTo>
                <a:cubicBezTo>
                  <a:pt x="0" y="238"/>
                  <a:pt x="685" y="475"/>
                  <a:pt x="1370" y="475"/>
                </a:cubicBezTo>
                <a:lnTo>
                  <a:pt x="6850" y="475"/>
                </a:lnTo>
                <a:cubicBezTo>
                  <a:pt x="7535" y="475"/>
                  <a:pt x="8220" y="712"/>
                  <a:pt x="8220" y="949"/>
                </a:cubicBezTo>
                <a:cubicBezTo>
                  <a:pt x="8220" y="712"/>
                  <a:pt x="8905" y="475"/>
                  <a:pt x="9590" y="475"/>
                </a:cubicBezTo>
                <a:lnTo>
                  <a:pt x="15070" y="475"/>
                </a:lnTo>
                <a:cubicBezTo>
                  <a:pt x="15755" y="475"/>
                  <a:pt x="16441" y="238"/>
                  <a:pt x="16441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3387726" y="1518921"/>
            <a:ext cx="4105275" cy="298557"/>
            <a:chOff x="2278" y="1200"/>
            <a:chExt cx="2586" cy="217"/>
          </a:xfrm>
        </p:grpSpPr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2864" y="1200"/>
              <a:ext cx="397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Motor</a:t>
              </a:r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>
              <a:off x="2278" y="1200"/>
              <a:ext cx="409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Platter</a:t>
              </a:r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3951" y="1200"/>
              <a:ext cx="913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Disc. Elec. Comp</a:t>
              </a:r>
            </a:p>
          </p:txBody>
        </p: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3438" y="1200"/>
              <a:ext cx="328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CRT</a:t>
              </a:r>
            </a:p>
          </p:txBody>
        </p:sp>
      </p:grp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914400" y="2586566"/>
            <a:ext cx="800517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Memory</a:t>
            </a: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2216150" y="2587943"/>
            <a:ext cx="53121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CPU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3368675" y="2587943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Disk</a:t>
            </a:r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4395789" y="2587943"/>
            <a:ext cx="77006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Monitor</a:t>
            </a:r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5486400" y="2587943"/>
            <a:ext cx="781281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CDRom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2535238" y="4760383"/>
            <a:ext cx="1719262" cy="40724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AutoShape 14"/>
          <p:cNvSpPr>
            <a:spLocks noChangeArrowheads="1"/>
          </p:cNvSpPr>
          <p:nvPr/>
        </p:nvSpPr>
        <p:spPr bwMode="auto">
          <a:xfrm>
            <a:off x="381000" y="2409085"/>
            <a:ext cx="540830" cy="730073"/>
          </a:xfrm>
          <a:prstGeom prst="roundRect">
            <a:avLst>
              <a:gd name="adj" fmla="val 29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Intel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NEC</a:t>
            </a:r>
          </a:p>
        </p:txBody>
      </p:sp>
      <p:sp>
        <p:nvSpPr>
          <p:cNvPr id="11300" name="AutoShape 16"/>
          <p:cNvSpPr>
            <a:spLocks noChangeArrowheads="1"/>
          </p:cNvSpPr>
          <p:nvPr/>
        </p:nvSpPr>
        <p:spPr bwMode="auto">
          <a:xfrm>
            <a:off x="2743201" y="2377440"/>
            <a:ext cx="741206" cy="730073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Seagate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Connor</a:t>
            </a:r>
          </a:p>
        </p:txBody>
      </p:sp>
      <p:sp>
        <p:nvSpPr>
          <p:cNvPr id="11306" name="AutoShape 43"/>
          <p:cNvSpPr>
            <a:spLocks noChangeArrowheads="1"/>
          </p:cNvSpPr>
          <p:nvPr/>
        </p:nvSpPr>
        <p:spPr bwMode="auto">
          <a:xfrm>
            <a:off x="1397001" y="4229311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</p:txBody>
      </p:sp>
      <p:sp>
        <p:nvSpPr>
          <p:cNvPr id="11307" name="AutoShape 44"/>
          <p:cNvSpPr>
            <a:spLocks noChangeArrowheads="1"/>
          </p:cNvSpPr>
          <p:nvPr/>
        </p:nvSpPr>
        <p:spPr bwMode="auto">
          <a:xfrm>
            <a:off x="4022726" y="4236192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</p:txBody>
      </p:sp>
      <p:sp>
        <p:nvSpPr>
          <p:cNvPr id="11308" name="AutoShape 45"/>
          <p:cNvSpPr>
            <a:spLocks noChangeArrowheads="1"/>
          </p:cNvSpPr>
          <p:nvPr/>
        </p:nvSpPr>
        <p:spPr bwMode="auto">
          <a:xfrm>
            <a:off x="1752600" y="2409085"/>
            <a:ext cx="601745" cy="730073"/>
          </a:xfrm>
          <a:prstGeom prst="roundRect">
            <a:avLst>
              <a:gd name="adj" fmla="val 26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Intel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AMD</a:t>
            </a:r>
          </a:p>
        </p:txBody>
      </p:sp>
      <p:grpSp>
        <p:nvGrpSpPr>
          <p:cNvPr id="11310" name="Group 46"/>
          <p:cNvGrpSpPr>
            <a:grpSpLocks/>
          </p:cNvGrpSpPr>
          <p:nvPr/>
        </p:nvGrpSpPr>
        <p:grpSpPr bwMode="auto">
          <a:xfrm>
            <a:off x="8382000" y="1386840"/>
            <a:ext cx="381000" cy="3962400"/>
            <a:chOff x="5280" y="1008"/>
            <a:chExt cx="240" cy="2880"/>
          </a:xfrm>
        </p:grpSpPr>
        <p:grpSp>
          <p:nvGrpSpPr>
            <p:cNvPr id="11311" name="Group 47"/>
            <p:cNvGrpSpPr>
              <a:grpSpLocks/>
            </p:cNvGrpSpPr>
            <p:nvPr/>
          </p:nvGrpSpPr>
          <p:grpSpPr bwMode="auto">
            <a:xfrm>
              <a:off x="5280" y="1008"/>
              <a:ext cx="240" cy="2880"/>
              <a:chOff x="4992" y="1008"/>
              <a:chExt cx="528" cy="2880"/>
            </a:xfrm>
          </p:grpSpPr>
          <p:sp>
            <p:nvSpPr>
              <p:cNvPr id="11312" name="AutoShape 48"/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13" name="AutoShape 49"/>
              <p:cNvSpPr>
                <a:spLocks noChangeArrowheads="1"/>
              </p:cNvSpPr>
              <p:nvPr/>
            </p:nvSpPr>
            <p:spPr bwMode="auto">
              <a:xfrm flipV="1">
                <a:off x="4992" y="100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1314" name="Text Box 50"/>
            <p:cNvSpPr txBox="1">
              <a:spLocks noChangeArrowheads="1"/>
            </p:cNvSpPr>
            <p:nvPr/>
          </p:nvSpPr>
          <p:spPr bwMode="auto">
            <a:xfrm rot="5400000">
              <a:off x="4710" y="2352"/>
              <a:ext cx="13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Vertical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4850"/>
            <a:ext cx="9144000" cy="5238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‘IBM’ PC value chain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221038" y="3434080"/>
            <a:ext cx="47113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P.C.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3597276" y="1799590"/>
            <a:ext cx="92075" cy="82962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3748088" y="1755563"/>
            <a:ext cx="863600" cy="88191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4764089" y="1780328"/>
            <a:ext cx="638175" cy="87640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4921250" y="1803718"/>
            <a:ext cx="1328738" cy="825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5943600" y="1849120"/>
            <a:ext cx="490538" cy="825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286251" y="5151120"/>
            <a:ext cx="920743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Consumer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070351" y="4002300"/>
            <a:ext cx="152347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Retail Distribution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474789" y="4518236"/>
            <a:ext cx="156675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Business Customer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1371600" y="4002300"/>
            <a:ext cx="146897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B2B  Distribution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2314575" y="3698240"/>
            <a:ext cx="984250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220914" y="4251325"/>
            <a:ext cx="1587" cy="35909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83139" y="4314614"/>
            <a:ext cx="15875" cy="85026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3525838" y="3698240"/>
            <a:ext cx="969962" cy="3219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 noChangeArrowheads="1"/>
          </p:cNvSpPr>
          <p:nvPr/>
        </p:nvSpPr>
        <p:spPr bwMode="auto">
          <a:xfrm>
            <a:off x="457200" y="3169920"/>
            <a:ext cx="6072188" cy="264160"/>
          </a:xfrm>
          <a:custGeom>
            <a:avLst/>
            <a:gdLst>
              <a:gd name="T0" fmla="*/ 0 w 16442"/>
              <a:gd name="T1" fmla="*/ 0 h 950"/>
              <a:gd name="T2" fmla="*/ 1370 w 16442"/>
              <a:gd name="T3" fmla="*/ 475 h 950"/>
              <a:gd name="T4" fmla="*/ 6850 w 16442"/>
              <a:gd name="T5" fmla="*/ 475 h 950"/>
              <a:gd name="T6" fmla="*/ 8220 w 16442"/>
              <a:gd name="T7" fmla="*/ 949 h 950"/>
              <a:gd name="T8" fmla="*/ 9590 w 16442"/>
              <a:gd name="T9" fmla="*/ 475 h 950"/>
              <a:gd name="T10" fmla="*/ 15070 w 16442"/>
              <a:gd name="T11" fmla="*/ 475 h 950"/>
              <a:gd name="T12" fmla="*/ 16441 w 16442"/>
              <a:gd name="T13" fmla="*/ 0 h 9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42"/>
              <a:gd name="T22" fmla="*/ 0 h 950"/>
              <a:gd name="T23" fmla="*/ 16442 w 16442"/>
              <a:gd name="T24" fmla="*/ 950 h 9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42" h="950">
                <a:moveTo>
                  <a:pt x="0" y="0"/>
                </a:moveTo>
                <a:cubicBezTo>
                  <a:pt x="0" y="238"/>
                  <a:pt x="685" y="475"/>
                  <a:pt x="1370" y="475"/>
                </a:cubicBezTo>
                <a:lnTo>
                  <a:pt x="6850" y="475"/>
                </a:lnTo>
                <a:cubicBezTo>
                  <a:pt x="7535" y="475"/>
                  <a:pt x="8220" y="712"/>
                  <a:pt x="8220" y="949"/>
                </a:cubicBezTo>
                <a:cubicBezTo>
                  <a:pt x="8220" y="712"/>
                  <a:pt x="8905" y="475"/>
                  <a:pt x="9590" y="475"/>
                </a:cubicBezTo>
                <a:lnTo>
                  <a:pt x="15070" y="475"/>
                </a:lnTo>
                <a:cubicBezTo>
                  <a:pt x="15755" y="475"/>
                  <a:pt x="16441" y="238"/>
                  <a:pt x="16441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3387726" y="1518921"/>
            <a:ext cx="4105275" cy="298557"/>
            <a:chOff x="2278" y="1200"/>
            <a:chExt cx="2586" cy="217"/>
          </a:xfrm>
        </p:grpSpPr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2864" y="1200"/>
              <a:ext cx="397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Motor</a:t>
              </a:r>
            </a:p>
          </p:txBody>
        </p:sp>
        <p:sp>
          <p:nvSpPr>
            <p:cNvPr id="13332" name="AutoShape 20"/>
            <p:cNvSpPr>
              <a:spLocks noChangeArrowheads="1"/>
            </p:cNvSpPr>
            <p:nvPr/>
          </p:nvSpPr>
          <p:spPr bwMode="auto">
            <a:xfrm>
              <a:off x="2278" y="1200"/>
              <a:ext cx="409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Platter</a:t>
              </a:r>
            </a:p>
          </p:txBody>
        </p:sp>
        <p:sp>
          <p:nvSpPr>
            <p:cNvPr id="13333" name="AutoShape 21"/>
            <p:cNvSpPr>
              <a:spLocks noChangeArrowheads="1"/>
            </p:cNvSpPr>
            <p:nvPr/>
          </p:nvSpPr>
          <p:spPr bwMode="auto">
            <a:xfrm>
              <a:off x="3951" y="1200"/>
              <a:ext cx="913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Disc. Elec. Comp</a:t>
              </a:r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>
              <a:off x="3438" y="1200"/>
              <a:ext cx="328" cy="217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Times New Roman" pitchFamily="18" charset="0"/>
                </a:rPr>
                <a:t>CRT</a:t>
              </a:r>
            </a:p>
          </p:txBody>
        </p:sp>
      </p:grp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914400" y="2586566"/>
            <a:ext cx="800517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Memory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2216150" y="2587943"/>
            <a:ext cx="531212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CPU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3368675" y="2587943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Disk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4395789" y="2587943"/>
            <a:ext cx="770060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Monitor</a:t>
            </a: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5486400" y="2587943"/>
            <a:ext cx="781281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CDRom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535238" y="4760383"/>
            <a:ext cx="1719262" cy="40724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AutoShape 14"/>
          <p:cNvSpPr>
            <a:spLocks noChangeArrowheads="1"/>
          </p:cNvSpPr>
          <p:nvPr/>
        </p:nvSpPr>
        <p:spPr bwMode="auto">
          <a:xfrm>
            <a:off x="381000" y="2409085"/>
            <a:ext cx="540830" cy="730073"/>
          </a:xfrm>
          <a:prstGeom prst="roundRect">
            <a:avLst>
              <a:gd name="adj" fmla="val 29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Intel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NEC</a:t>
            </a:r>
          </a:p>
        </p:txBody>
      </p:sp>
      <p:sp>
        <p:nvSpPr>
          <p:cNvPr id="13342" name="AutoShape 16"/>
          <p:cNvSpPr>
            <a:spLocks noChangeArrowheads="1"/>
          </p:cNvSpPr>
          <p:nvPr/>
        </p:nvSpPr>
        <p:spPr bwMode="auto">
          <a:xfrm>
            <a:off x="2743201" y="2377440"/>
            <a:ext cx="741206" cy="730073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Seagate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Connor</a:t>
            </a:r>
          </a:p>
        </p:txBody>
      </p:sp>
      <p:sp>
        <p:nvSpPr>
          <p:cNvPr id="13343" name="AutoShape 17"/>
          <p:cNvSpPr>
            <a:spLocks noChangeArrowheads="1"/>
          </p:cNvSpPr>
          <p:nvPr/>
        </p:nvSpPr>
        <p:spPr bwMode="auto">
          <a:xfrm>
            <a:off x="4495800" y="2773680"/>
            <a:ext cx="550448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FF0000"/>
                </a:solidFill>
                <a:latin typeface="Times New Roman" pitchFamily="18" charset="0"/>
              </a:rPr>
              <a:t>Sony</a:t>
            </a:r>
          </a:p>
        </p:txBody>
      </p:sp>
      <p:sp>
        <p:nvSpPr>
          <p:cNvPr id="13344" name="AutoShape 19"/>
          <p:cNvSpPr>
            <a:spLocks noChangeArrowheads="1"/>
          </p:cNvSpPr>
          <p:nvPr/>
        </p:nvSpPr>
        <p:spPr bwMode="auto">
          <a:xfrm>
            <a:off x="7391400" y="3698240"/>
            <a:ext cx="550448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FF0000"/>
                </a:solidFill>
                <a:latin typeface="Times New Roman" pitchFamily="18" charset="0"/>
              </a:rPr>
              <a:t>Sony</a:t>
            </a:r>
          </a:p>
        </p:txBody>
      </p:sp>
      <p:sp>
        <p:nvSpPr>
          <p:cNvPr id="13345" name="AutoShape 20"/>
          <p:cNvSpPr>
            <a:spLocks noChangeArrowheads="1"/>
          </p:cNvSpPr>
          <p:nvPr/>
        </p:nvSpPr>
        <p:spPr bwMode="auto">
          <a:xfrm>
            <a:off x="6540500" y="3698240"/>
            <a:ext cx="550448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FF0000"/>
                </a:solidFill>
                <a:latin typeface="Times New Roman" pitchFamily="18" charset="0"/>
              </a:rPr>
              <a:t>Sony</a:t>
            </a:r>
          </a:p>
        </p:txBody>
      </p:sp>
      <p:sp>
        <p:nvSpPr>
          <p:cNvPr id="13346" name="AutoShape 21"/>
          <p:cNvSpPr>
            <a:spLocks noChangeArrowheads="1"/>
          </p:cNvSpPr>
          <p:nvPr/>
        </p:nvSpPr>
        <p:spPr bwMode="auto">
          <a:xfrm>
            <a:off x="5467350" y="1734927"/>
            <a:ext cx="550448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FF0000"/>
                </a:solidFill>
                <a:latin typeface="Times New Roman" pitchFamily="18" charset="0"/>
              </a:rPr>
              <a:t>Sony</a:t>
            </a:r>
          </a:p>
        </p:txBody>
      </p:sp>
      <p:sp>
        <p:nvSpPr>
          <p:cNvPr id="13347" name="AutoShape 43"/>
          <p:cNvSpPr>
            <a:spLocks noChangeArrowheads="1"/>
          </p:cNvSpPr>
          <p:nvPr/>
        </p:nvSpPr>
        <p:spPr bwMode="auto">
          <a:xfrm>
            <a:off x="1397001" y="4229311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</p:txBody>
      </p:sp>
      <p:sp>
        <p:nvSpPr>
          <p:cNvPr id="13348" name="AutoShape 44"/>
          <p:cNvSpPr>
            <a:spLocks noChangeArrowheads="1"/>
          </p:cNvSpPr>
          <p:nvPr/>
        </p:nvSpPr>
        <p:spPr bwMode="auto">
          <a:xfrm>
            <a:off x="4022726" y="4236192"/>
            <a:ext cx="52159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</p:txBody>
      </p:sp>
      <p:sp>
        <p:nvSpPr>
          <p:cNvPr id="13349" name="AutoShape 45"/>
          <p:cNvSpPr>
            <a:spLocks noChangeArrowheads="1"/>
          </p:cNvSpPr>
          <p:nvPr/>
        </p:nvSpPr>
        <p:spPr bwMode="auto">
          <a:xfrm>
            <a:off x="1752600" y="2409085"/>
            <a:ext cx="601745" cy="730073"/>
          </a:xfrm>
          <a:prstGeom prst="roundRect">
            <a:avLst>
              <a:gd name="adj" fmla="val 26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accent1"/>
                </a:solidFill>
                <a:latin typeface="Times New Roman" pitchFamily="18" charset="0"/>
              </a:rPr>
              <a:t>IBM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Intel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339966"/>
                </a:solidFill>
                <a:latin typeface="Times New Roman" pitchFamily="18" charset="0"/>
              </a:rPr>
              <a:t>AMD</a:t>
            </a:r>
          </a:p>
        </p:txBody>
      </p:sp>
      <p:sp>
        <p:nvSpPr>
          <p:cNvPr id="13350" name="AutoShape 53"/>
          <p:cNvSpPr>
            <a:spLocks noChangeArrowheads="1"/>
          </p:cNvSpPr>
          <p:nvPr/>
        </p:nvSpPr>
        <p:spPr bwMode="auto">
          <a:xfrm>
            <a:off x="6921500" y="1781705"/>
            <a:ext cx="550448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FF0000"/>
                </a:solidFill>
                <a:latin typeface="Times New Roman" pitchFamily="18" charset="0"/>
              </a:rPr>
              <a:t>Sony</a:t>
            </a: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8382000" y="1386840"/>
            <a:ext cx="381000" cy="3962400"/>
            <a:chOff x="5280" y="1008"/>
            <a:chExt cx="240" cy="2880"/>
          </a:xfrm>
        </p:grpSpPr>
        <p:grpSp>
          <p:nvGrpSpPr>
            <p:cNvPr id="13352" name="Group 40"/>
            <p:cNvGrpSpPr>
              <a:grpSpLocks/>
            </p:cNvGrpSpPr>
            <p:nvPr/>
          </p:nvGrpSpPr>
          <p:grpSpPr bwMode="auto">
            <a:xfrm>
              <a:off x="5280" y="1008"/>
              <a:ext cx="240" cy="2880"/>
              <a:chOff x="4992" y="1008"/>
              <a:chExt cx="528" cy="2880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auto">
              <a:xfrm flipV="1">
                <a:off x="4992" y="100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3355" name="Text Box 43"/>
            <p:cNvSpPr txBox="1">
              <a:spLocks noChangeArrowheads="1"/>
            </p:cNvSpPr>
            <p:nvPr/>
          </p:nvSpPr>
          <p:spPr bwMode="auto">
            <a:xfrm rot="5400000">
              <a:off x="4710" y="2352"/>
              <a:ext cx="13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Vertical Integration</a:t>
              </a:r>
            </a:p>
          </p:txBody>
        </p:sp>
      </p:grpSp>
      <p:grpSp>
        <p:nvGrpSpPr>
          <p:cNvPr id="13356" name="Group 44"/>
          <p:cNvGrpSpPr>
            <a:grpSpLocks/>
          </p:cNvGrpSpPr>
          <p:nvPr/>
        </p:nvGrpSpPr>
        <p:grpSpPr bwMode="auto">
          <a:xfrm rot="-5400000">
            <a:off x="5621285" y="2440672"/>
            <a:ext cx="339831" cy="4572000"/>
            <a:chOff x="5273" y="1008"/>
            <a:chExt cx="247" cy="2880"/>
          </a:xfrm>
        </p:grpSpPr>
        <p:grpSp>
          <p:nvGrpSpPr>
            <p:cNvPr id="13357" name="Group 45"/>
            <p:cNvGrpSpPr>
              <a:grpSpLocks/>
            </p:cNvGrpSpPr>
            <p:nvPr/>
          </p:nvGrpSpPr>
          <p:grpSpPr bwMode="auto">
            <a:xfrm>
              <a:off x="5280" y="1008"/>
              <a:ext cx="240" cy="2880"/>
              <a:chOff x="4992" y="1008"/>
              <a:chExt cx="528" cy="2880"/>
            </a:xfrm>
          </p:grpSpPr>
          <p:sp>
            <p:nvSpPr>
              <p:cNvPr id="13358" name="AutoShape 46"/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359" name="AutoShape 47"/>
              <p:cNvSpPr>
                <a:spLocks noChangeArrowheads="1"/>
              </p:cNvSpPr>
              <p:nvPr/>
            </p:nvSpPr>
            <p:spPr bwMode="auto">
              <a:xfrm flipV="1">
                <a:off x="4992" y="1008"/>
                <a:ext cx="528" cy="1440"/>
              </a:xfrm>
              <a:prstGeom prst="downArrow">
                <a:avLst>
                  <a:gd name="adj1" fmla="val 76898"/>
                  <a:gd name="adj2" fmla="val 68182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3360" name="Text Box 48"/>
            <p:cNvSpPr txBox="1">
              <a:spLocks noChangeArrowheads="1"/>
            </p:cNvSpPr>
            <p:nvPr/>
          </p:nvSpPr>
          <p:spPr bwMode="auto">
            <a:xfrm rot="5400000">
              <a:off x="4518" y="2344"/>
              <a:ext cx="173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Sony’s related diversification</a:t>
              </a:r>
            </a:p>
          </p:txBody>
        </p:sp>
      </p:grpSp>
      <p:sp>
        <p:nvSpPr>
          <p:cNvPr id="13361" name="AutoShape 27"/>
          <p:cNvSpPr>
            <a:spLocks noChangeArrowheads="1"/>
          </p:cNvSpPr>
          <p:nvPr/>
        </p:nvSpPr>
        <p:spPr bwMode="auto">
          <a:xfrm>
            <a:off x="6592888" y="3500120"/>
            <a:ext cx="420606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TV</a:t>
            </a:r>
          </a:p>
        </p:txBody>
      </p:sp>
      <p:sp>
        <p:nvSpPr>
          <p:cNvPr id="13362" name="AutoShape 27"/>
          <p:cNvSpPr>
            <a:spLocks noChangeArrowheads="1"/>
          </p:cNvSpPr>
          <p:nvPr/>
        </p:nvSpPr>
        <p:spPr bwMode="auto">
          <a:xfrm>
            <a:off x="7418388" y="3500120"/>
            <a:ext cx="510374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Times New Roman" pitchFamily="18" charset="0"/>
              </a:rPr>
              <a:t>HiFi</a:t>
            </a:r>
          </a:p>
        </p:txBody>
      </p:sp>
      <p:sp>
        <p:nvSpPr>
          <p:cNvPr id="13363" name="Line 8"/>
          <p:cNvSpPr>
            <a:spLocks noChangeShapeType="1"/>
          </p:cNvSpPr>
          <p:nvPr/>
        </p:nvSpPr>
        <p:spPr bwMode="auto">
          <a:xfrm>
            <a:off x="6586538" y="1849120"/>
            <a:ext cx="195262" cy="165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4" name="Line 8"/>
          <p:cNvSpPr>
            <a:spLocks noChangeShapeType="1"/>
          </p:cNvSpPr>
          <p:nvPr/>
        </p:nvSpPr>
        <p:spPr bwMode="auto">
          <a:xfrm>
            <a:off x="6781800" y="1849120"/>
            <a:ext cx="838200" cy="158496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AutoShape 21"/>
          <p:cNvSpPr>
            <a:spLocks noChangeArrowheads="1"/>
          </p:cNvSpPr>
          <p:nvPr/>
        </p:nvSpPr>
        <p:spPr bwMode="auto">
          <a:xfrm>
            <a:off x="5626100" y="2773680"/>
            <a:ext cx="550448" cy="299185"/>
          </a:xfrm>
          <a:prstGeom prst="roundRect">
            <a:avLst>
              <a:gd name="adj" fmla="val 5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400">
                <a:solidFill>
                  <a:srgbClr val="FF0000"/>
                </a:solidFill>
                <a:latin typeface="Times New Roman" pitchFamily="18" charset="0"/>
              </a:rPr>
              <a:t>Sony</a:t>
            </a:r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7315200" y="2113280"/>
            <a:ext cx="304800" cy="112268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>
            <a:off x="7010400" y="3632200"/>
            <a:ext cx="3810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5943600" y="1981200"/>
            <a:ext cx="685800" cy="151892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6096000" y="2971800"/>
            <a:ext cx="1371600" cy="59436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0" name="Line 58"/>
          <p:cNvSpPr>
            <a:spLocks noChangeShapeType="1"/>
          </p:cNvSpPr>
          <p:nvPr/>
        </p:nvSpPr>
        <p:spPr bwMode="auto">
          <a:xfrm flipH="1">
            <a:off x="5105400" y="2047240"/>
            <a:ext cx="457200" cy="59436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5514340"/>
            <a:ext cx="1143000" cy="31644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3550" y="5514340"/>
            <a:ext cx="2971800" cy="31644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of coordination</a:t>
            </a:r>
          </a:p>
        </p:txBody>
      </p:sp>
      <p:grpSp>
        <p:nvGrpSpPr>
          <p:cNvPr id="16466" name="Group 82"/>
          <p:cNvGrpSpPr>
            <a:grpSpLocks/>
          </p:cNvGrpSpPr>
          <p:nvPr/>
        </p:nvGrpSpPr>
        <p:grpSpPr bwMode="auto">
          <a:xfrm>
            <a:off x="7010400" y="1479022"/>
            <a:ext cx="1905000" cy="1426739"/>
            <a:chOff x="4416" y="1078"/>
            <a:chExt cx="1200" cy="1037"/>
          </a:xfrm>
        </p:grpSpPr>
        <p:sp>
          <p:nvSpPr>
            <p:cNvPr id="16389" name="Line 4"/>
            <p:cNvSpPr>
              <a:spLocks noChangeShapeType="1"/>
            </p:cNvSpPr>
            <p:nvPr/>
          </p:nvSpPr>
          <p:spPr bwMode="auto">
            <a:xfrm>
              <a:off x="4416" y="1078"/>
              <a:ext cx="1" cy="1036"/>
            </a:xfrm>
            <a:prstGeom prst="line">
              <a:avLst/>
            </a:prstGeom>
            <a:noFill/>
            <a:ln w="2844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>
              <a:off x="4416" y="2114"/>
              <a:ext cx="1200" cy="1"/>
            </a:xfrm>
            <a:prstGeom prst="line">
              <a:avLst/>
            </a:prstGeom>
            <a:noFill/>
            <a:ln w="2844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 flipV="1">
              <a:off x="4416" y="1595"/>
              <a:ext cx="1200" cy="390"/>
            </a:xfrm>
            <a:prstGeom prst="line">
              <a:avLst/>
            </a:prstGeom>
            <a:noFill/>
            <a:ln w="2844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6689725" y="1170834"/>
            <a:ext cx="57770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>
                <a:solidFill>
                  <a:schemeClr val="bg1"/>
                </a:solidFill>
                <a:latin typeface="Tahoma" pitchFamily="34" charset="0"/>
              </a:rPr>
              <a:t>Cost</a:t>
            </a:r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6934201" y="2905760"/>
            <a:ext cx="208663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>
                <a:solidFill>
                  <a:schemeClr val="bg1"/>
                </a:solidFill>
                <a:latin typeface="Tahoma" pitchFamily="34" charset="0"/>
              </a:rPr>
              <a:t>Number of bus. units</a:t>
            </a:r>
          </a:p>
        </p:txBody>
      </p:sp>
      <p:sp>
        <p:nvSpPr>
          <p:cNvPr id="16399" name="AutoShape 16"/>
          <p:cNvSpPr>
            <a:spLocks noChangeArrowheads="1"/>
          </p:cNvSpPr>
          <p:nvPr/>
        </p:nvSpPr>
        <p:spPr bwMode="auto">
          <a:xfrm>
            <a:off x="6705600" y="3302000"/>
            <a:ext cx="57770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>
                <a:solidFill>
                  <a:schemeClr val="bg1"/>
                </a:solidFill>
                <a:latin typeface="Tahoma" pitchFamily="34" charset="0"/>
              </a:rPr>
              <a:t>Cost</a:t>
            </a: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838201" y="1122680"/>
            <a:ext cx="6730025" cy="463846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Tekton Pro" pitchFamily="34" charset="0"/>
              </a:rPr>
              <a:t>Conglomerates and Unrelated diversification</a:t>
            </a: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854076" y="3142403"/>
            <a:ext cx="3464708" cy="463846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Tekton Pro" pitchFamily="34" charset="0"/>
              </a:rPr>
              <a:t>Related diversification</a:t>
            </a:r>
          </a:p>
        </p:txBody>
      </p:sp>
      <p:grpSp>
        <p:nvGrpSpPr>
          <p:cNvPr id="16403" name="Group 20"/>
          <p:cNvGrpSpPr>
            <a:grpSpLocks/>
          </p:cNvGrpSpPr>
          <p:nvPr/>
        </p:nvGrpSpPr>
        <p:grpSpPr bwMode="auto">
          <a:xfrm>
            <a:off x="4876801" y="3511127"/>
            <a:ext cx="1704975" cy="1810597"/>
            <a:chOff x="3017" y="932"/>
            <a:chExt cx="1074" cy="1316"/>
          </a:xfrm>
        </p:grpSpPr>
        <p:sp>
          <p:nvSpPr>
            <p:cNvPr id="16404" name="AutoShape 21"/>
            <p:cNvSpPr>
              <a:spLocks noChangeArrowheads="1"/>
            </p:cNvSpPr>
            <p:nvPr/>
          </p:nvSpPr>
          <p:spPr bwMode="auto">
            <a:xfrm>
              <a:off x="3354" y="932"/>
              <a:ext cx="244" cy="239"/>
            </a:xfrm>
            <a:prstGeom prst="roundRect">
              <a:avLst>
                <a:gd name="adj" fmla="val 55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600">
                  <a:solidFill>
                    <a:schemeClr val="bg1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3366" y="1223"/>
              <a:ext cx="646" cy="44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 flipH="1">
              <a:off x="3107" y="1208"/>
              <a:ext cx="245" cy="47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3336" y="1230"/>
              <a:ext cx="1" cy="964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 flipH="1">
              <a:off x="3350" y="1208"/>
              <a:ext cx="617" cy="15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Oval 26"/>
            <p:cNvSpPr>
              <a:spLocks noChangeArrowheads="1"/>
            </p:cNvSpPr>
            <p:nvPr/>
          </p:nvSpPr>
          <p:spPr bwMode="auto">
            <a:xfrm>
              <a:off x="3258" y="1124"/>
              <a:ext cx="160" cy="162"/>
            </a:xfrm>
            <a:prstGeom prst="ellipse">
              <a:avLst/>
            </a:prstGeom>
            <a:solidFill>
              <a:srgbClr val="00CC99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3116" y="1701"/>
              <a:ext cx="220" cy="486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 flipV="1">
              <a:off x="3344" y="1192"/>
              <a:ext cx="630" cy="951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 flipH="1">
              <a:off x="3312" y="1640"/>
              <a:ext cx="701" cy="524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0"/>
            <p:cNvSpPr>
              <a:spLocks noChangeShapeType="1"/>
            </p:cNvSpPr>
            <p:nvPr/>
          </p:nvSpPr>
          <p:spPr bwMode="auto">
            <a:xfrm flipH="1">
              <a:off x="3100" y="1640"/>
              <a:ext cx="913" cy="6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1"/>
            <p:cNvSpPr>
              <a:spLocks noChangeShapeType="1"/>
            </p:cNvSpPr>
            <p:nvPr/>
          </p:nvSpPr>
          <p:spPr bwMode="auto">
            <a:xfrm>
              <a:off x="3959" y="1208"/>
              <a:ext cx="53" cy="441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2"/>
            <p:cNvSpPr>
              <a:spLocks noChangeShapeType="1"/>
            </p:cNvSpPr>
            <p:nvPr/>
          </p:nvSpPr>
          <p:spPr bwMode="auto">
            <a:xfrm flipH="1">
              <a:off x="3092" y="1200"/>
              <a:ext cx="875" cy="516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Oval 33"/>
            <p:cNvSpPr>
              <a:spLocks noChangeArrowheads="1"/>
            </p:cNvSpPr>
            <p:nvPr/>
          </p:nvSpPr>
          <p:spPr bwMode="auto">
            <a:xfrm>
              <a:off x="3931" y="1584"/>
              <a:ext cx="160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17" name="Oval 34"/>
            <p:cNvSpPr>
              <a:spLocks noChangeArrowheads="1"/>
            </p:cNvSpPr>
            <p:nvPr/>
          </p:nvSpPr>
          <p:spPr bwMode="auto">
            <a:xfrm>
              <a:off x="3250" y="2086"/>
              <a:ext cx="160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18" name="Oval 35"/>
            <p:cNvSpPr>
              <a:spLocks noChangeArrowheads="1"/>
            </p:cNvSpPr>
            <p:nvPr/>
          </p:nvSpPr>
          <p:spPr bwMode="auto">
            <a:xfrm>
              <a:off x="3882" y="1124"/>
              <a:ext cx="160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19" name="Oval 36"/>
            <p:cNvSpPr>
              <a:spLocks noChangeArrowheads="1"/>
            </p:cNvSpPr>
            <p:nvPr/>
          </p:nvSpPr>
          <p:spPr bwMode="auto">
            <a:xfrm>
              <a:off x="3017" y="1625"/>
              <a:ext cx="161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grpSp>
        <p:nvGrpSpPr>
          <p:cNvPr id="16420" name="Group 37"/>
          <p:cNvGrpSpPr>
            <a:grpSpLocks/>
          </p:cNvGrpSpPr>
          <p:nvPr/>
        </p:nvGrpSpPr>
        <p:grpSpPr bwMode="auto">
          <a:xfrm>
            <a:off x="2733676" y="3511127"/>
            <a:ext cx="1704975" cy="1176338"/>
            <a:chOff x="1667" y="932"/>
            <a:chExt cx="1074" cy="855"/>
          </a:xfrm>
        </p:grpSpPr>
        <p:sp>
          <p:nvSpPr>
            <p:cNvPr id="16421" name="AutoShape 38"/>
            <p:cNvSpPr>
              <a:spLocks noChangeArrowheads="1"/>
            </p:cNvSpPr>
            <p:nvPr/>
          </p:nvSpPr>
          <p:spPr bwMode="auto">
            <a:xfrm>
              <a:off x="2004" y="932"/>
              <a:ext cx="179" cy="239"/>
            </a:xfrm>
            <a:prstGeom prst="roundRect">
              <a:avLst>
                <a:gd name="adj" fmla="val 55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600">
                  <a:solidFill>
                    <a:schemeClr val="bg1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6422" name="Line 39"/>
            <p:cNvSpPr>
              <a:spLocks noChangeShapeType="1"/>
            </p:cNvSpPr>
            <p:nvPr/>
          </p:nvSpPr>
          <p:spPr bwMode="auto">
            <a:xfrm>
              <a:off x="2016" y="1223"/>
              <a:ext cx="646" cy="44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0"/>
            <p:cNvSpPr>
              <a:spLocks noChangeShapeType="1"/>
            </p:cNvSpPr>
            <p:nvPr/>
          </p:nvSpPr>
          <p:spPr bwMode="auto">
            <a:xfrm flipH="1">
              <a:off x="1757" y="1208"/>
              <a:ext cx="245" cy="47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1"/>
            <p:cNvSpPr>
              <a:spLocks noChangeShapeType="1"/>
            </p:cNvSpPr>
            <p:nvPr/>
          </p:nvSpPr>
          <p:spPr bwMode="auto">
            <a:xfrm flipH="1">
              <a:off x="2000" y="1208"/>
              <a:ext cx="617" cy="15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Oval 42"/>
            <p:cNvSpPr>
              <a:spLocks noChangeArrowheads="1"/>
            </p:cNvSpPr>
            <p:nvPr/>
          </p:nvSpPr>
          <p:spPr bwMode="auto">
            <a:xfrm>
              <a:off x="1908" y="1124"/>
              <a:ext cx="160" cy="162"/>
            </a:xfrm>
            <a:prstGeom prst="ellipse">
              <a:avLst/>
            </a:prstGeom>
            <a:solidFill>
              <a:srgbClr val="00CC99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26" name="Line 43"/>
            <p:cNvSpPr>
              <a:spLocks noChangeShapeType="1"/>
            </p:cNvSpPr>
            <p:nvPr/>
          </p:nvSpPr>
          <p:spPr bwMode="auto">
            <a:xfrm flipH="1">
              <a:off x="1750" y="1640"/>
              <a:ext cx="913" cy="6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44"/>
            <p:cNvSpPr>
              <a:spLocks noChangeShapeType="1"/>
            </p:cNvSpPr>
            <p:nvPr/>
          </p:nvSpPr>
          <p:spPr bwMode="auto">
            <a:xfrm>
              <a:off x="2609" y="1208"/>
              <a:ext cx="53" cy="441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45"/>
            <p:cNvSpPr>
              <a:spLocks noChangeShapeType="1"/>
            </p:cNvSpPr>
            <p:nvPr/>
          </p:nvSpPr>
          <p:spPr bwMode="auto">
            <a:xfrm flipH="1">
              <a:off x="1742" y="1200"/>
              <a:ext cx="875" cy="516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Oval 46"/>
            <p:cNvSpPr>
              <a:spLocks noChangeArrowheads="1"/>
            </p:cNvSpPr>
            <p:nvPr/>
          </p:nvSpPr>
          <p:spPr bwMode="auto">
            <a:xfrm>
              <a:off x="2581" y="1584"/>
              <a:ext cx="160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30" name="Oval 47"/>
            <p:cNvSpPr>
              <a:spLocks noChangeArrowheads="1"/>
            </p:cNvSpPr>
            <p:nvPr/>
          </p:nvSpPr>
          <p:spPr bwMode="auto">
            <a:xfrm>
              <a:off x="2532" y="1124"/>
              <a:ext cx="160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31" name="Oval 48"/>
            <p:cNvSpPr>
              <a:spLocks noChangeArrowheads="1"/>
            </p:cNvSpPr>
            <p:nvPr/>
          </p:nvSpPr>
          <p:spPr bwMode="auto">
            <a:xfrm>
              <a:off x="1667" y="1625"/>
              <a:ext cx="161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grpSp>
        <p:nvGrpSpPr>
          <p:cNvPr id="16432" name="Group 49"/>
          <p:cNvGrpSpPr>
            <a:grpSpLocks/>
          </p:cNvGrpSpPr>
          <p:nvPr/>
        </p:nvGrpSpPr>
        <p:grpSpPr bwMode="auto">
          <a:xfrm>
            <a:off x="628650" y="3511127"/>
            <a:ext cx="1627188" cy="1176338"/>
            <a:chOff x="341" y="932"/>
            <a:chExt cx="1025" cy="855"/>
          </a:xfrm>
        </p:grpSpPr>
        <p:sp>
          <p:nvSpPr>
            <p:cNvPr id="16433" name="AutoShape 50"/>
            <p:cNvSpPr>
              <a:spLocks noChangeArrowheads="1"/>
            </p:cNvSpPr>
            <p:nvPr/>
          </p:nvSpPr>
          <p:spPr bwMode="auto">
            <a:xfrm>
              <a:off x="678" y="932"/>
              <a:ext cx="179" cy="239"/>
            </a:xfrm>
            <a:prstGeom prst="roundRect">
              <a:avLst>
                <a:gd name="adj" fmla="val 55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16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6434" name="Line 51"/>
            <p:cNvSpPr>
              <a:spLocks noChangeShapeType="1"/>
            </p:cNvSpPr>
            <p:nvPr/>
          </p:nvSpPr>
          <p:spPr bwMode="auto">
            <a:xfrm flipH="1">
              <a:off x="432" y="1208"/>
              <a:ext cx="245" cy="47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2"/>
            <p:cNvSpPr>
              <a:spLocks noChangeShapeType="1"/>
            </p:cNvSpPr>
            <p:nvPr/>
          </p:nvSpPr>
          <p:spPr bwMode="auto">
            <a:xfrm flipH="1">
              <a:off x="675" y="1208"/>
              <a:ext cx="617" cy="15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Oval 53"/>
            <p:cNvSpPr>
              <a:spLocks noChangeArrowheads="1"/>
            </p:cNvSpPr>
            <p:nvPr/>
          </p:nvSpPr>
          <p:spPr bwMode="auto">
            <a:xfrm>
              <a:off x="582" y="1124"/>
              <a:ext cx="160" cy="162"/>
            </a:xfrm>
            <a:prstGeom prst="ellipse">
              <a:avLst/>
            </a:prstGeom>
            <a:solidFill>
              <a:srgbClr val="00CC99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37" name="Line 54"/>
            <p:cNvSpPr>
              <a:spLocks noChangeShapeType="1"/>
            </p:cNvSpPr>
            <p:nvPr/>
          </p:nvSpPr>
          <p:spPr bwMode="auto">
            <a:xfrm flipH="1">
              <a:off x="417" y="1200"/>
              <a:ext cx="875" cy="516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Oval 55"/>
            <p:cNvSpPr>
              <a:spLocks noChangeArrowheads="1"/>
            </p:cNvSpPr>
            <p:nvPr/>
          </p:nvSpPr>
          <p:spPr bwMode="auto">
            <a:xfrm>
              <a:off x="1206" y="1124"/>
              <a:ext cx="160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439" name="Oval 56"/>
            <p:cNvSpPr>
              <a:spLocks noChangeArrowheads="1"/>
            </p:cNvSpPr>
            <p:nvPr/>
          </p:nvSpPr>
          <p:spPr bwMode="auto">
            <a:xfrm>
              <a:off x="341" y="1625"/>
              <a:ext cx="161" cy="162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16440" name="AutoShape 57"/>
          <p:cNvSpPr>
            <a:spLocks noChangeArrowheads="1"/>
          </p:cNvSpPr>
          <p:nvPr/>
        </p:nvSpPr>
        <p:spPr bwMode="auto">
          <a:xfrm>
            <a:off x="5611814" y="1595967"/>
            <a:ext cx="284350" cy="328424"/>
          </a:xfrm>
          <a:prstGeom prst="roundRect">
            <a:avLst>
              <a:gd name="adj" fmla="val 5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441" name="Line 58"/>
          <p:cNvSpPr>
            <a:spLocks noChangeShapeType="1"/>
          </p:cNvSpPr>
          <p:nvPr/>
        </p:nvSpPr>
        <p:spPr bwMode="auto">
          <a:xfrm>
            <a:off x="5630864" y="1996335"/>
            <a:ext cx="1025525" cy="616373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Line 59"/>
          <p:cNvSpPr>
            <a:spLocks noChangeShapeType="1"/>
          </p:cNvSpPr>
          <p:nvPr/>
        </p:nvSpPr>
        <p:spPr bwMode="auto">
          <a:xfrm flipH="1">
            <a:off x="5219700" y="1975697"/>
            <a:ext cx="388938" cy="657648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Line 60"/>
          <p:cNvSpPr>
            <a:spLocks noChangeShapeType="1"/>
          </p:cNvSpPr>
          <p:nvPr/>
        </p:nvSpPr>
        <p:spPr bwMode="auto">
          <a:xfrm>
            <a:off x="5583239" y="2005965"/>
            <a:ext cx="1587" cy="1326303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Line 61"/>
          <p:cNvSpPr>
            <a:spLocks noChangeShapeType="1"/>
          </p:cNvSpPr>
          <p:nvPr/>
        </p:nvSpPr>
        <p:spPr bwMode="auto">
          <a:xfrm flipH="1">
            <a:off x="5605464" y="1975697"/>
            <a:ext cx="979487" cy="20638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Oval 62"/>
          <p:cNvSpPr>
            <a:spLocks noChangeArrowheads="1"/>
          </p:cNvSpPr>
          <p:nvPr/>
        </p:nvSpPr>
        <p:spPr bwMode="auto">
          <a:xfrm>
            <a:off x="5459413" y="1860127"/>
            <a:ext cx="254000" cy="222885"/>
          </a:xfrm>
          <a:prstGeom prst="ellipse">
            <a:avLst/>
          </a:prstGeom>
          <a:solidFill>
            <a:srgbClr val="00CC99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46" name="Oval 63"/>
          <p:cNvSpPr>
            <a:spLocks noChangeArrowheads="1"/>
          </p:cNvSpPr>
          <p:nvPr/>
        </p:nvSpPr>
        <p:spPr bwMode="auto">
          <a:xfrm>
            <a:off x="6527800" y="2493010"/>
            <a:ext cx="254000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47" name="Oval 64"/>
          <p:cNvSpPr>
            <a:spLocks noChangeArrowheads="1"/>
          </p:cNvSpPr>
          <p:nvPr/>
        </p:nvSpPr>
        <p:spPr bwMode="auto">
          <a:xfrm>
            <a:off x="5446713" y="3183679"/>
            <a:ext cx="254000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48" name="Oval 65"/>
          <p:cNvSpPr>
            <a:spLocks noChangeArrowheads="1"/>
          </p:cNvSpPr>
          <p:nvPr/>
        </p:nvSpPr>
        <p:spPr bwMode="auto">
          <a:xfrm>
            <a:off x="6450013" y="1860127"/>
            <a:ext cx="254000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49" name="Oval 66"/>
          <p:cNvSpPr>
            <a:spLocks noChangeArrowheads="1"/>
          </p:cNvSpPr>
          <p:nvPr/>
        </p:nvSpPr>
        <p:spPr bwMode="auto">
          <a:xfrm>
            <a:off x="5076825" y="2549420"/>
            <a:ext cx="255588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50" name="AutoShape 67"/>
          <p:cNvSpPr>
            <a:spLocks noChangeArrowheads="1"/>
          </p:cNvSpPr>
          <p:nvPr/>
        </p:nvSpPr>
        <p:spPr bwMode="auto">
          <a:xfrm>
            <a:off x="3468689" y="1595967"/>
            <a:ext cx="284350" cy="328424"/>
          </a:xfrm>
          <a:prstGeom prst="roundRect">
            <a:avLst>
              <a:gd name="adj" fmla="val 5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451" name="Line 68"/>
          <p:cNvSpPr>
            <a:spLocks noChangeShapeType="1"/>
          </p:cNvSpPr>
          <p:nvPr/>
        </p:nvSpPr>
        <p:spPr bwMode="auto">
          <a:xfrm>
            <a:off x="3487739" y="1996335"/>
            <a:ext cx="1025525" cy="616373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Line 69"/>
          <p:cNvSpPr>
            <a:spLocks noChangeShapeType="1"/>
          </p:cNvSpPr>
          <p:nvPr/>
        </p:nvSpPr>
        <p:spPr bwMode="auto">
          <a:xfrm flipH="1">
            <a:off x="3076575" y="1975697"/>
            <a:ext cx="388938" cy="657648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Line 70"/>
          <p:cNvSpPr>
            <a:spLocks noChangeShapeType="1"/>
          </p:cNvSpPr>
          <p:nvPr/>
        </p:nvSpPr>
        <p:spPr bwMode="auto">
          <a:xfrm flipH="1">
            <a:off x="3462339" y="1975697"/>
            <a:ext cx="979487" cy="20638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Oval 71"/>
          <p:cNvSpPr>
            <a:spLocks noChangeArrowheads="1"/>
          </p:cNvSpPr>
          <p:nvPr/>
        </p:nvSpPr>
        <p:spPr bwMode="auto">
          <a:xfrm>
            <a:off x="3316288" y="1860127"/>
            <a:ext cx="254000" cy="222885"/>
          </a:xfrm>
          <a:prstGeom prst="ellipse">
            <a:avLst/>
          </a:prstGeom>
          <a:solidFill>
            <a:srgbClr val="00CC99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55" name="Oval 72"/>
          <p:cNvSpPr>
            <a:spLocks noChangeArrowheads="1"/>
          </p:cNvSpPr>
          <p:nvPr/>
        </p:nvSpPr>
        <p:spPr bwMode="auto">
          <a:xfrm>
            <a:off x="4384675" y="2493010"/>
            <a:ext cx="254000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56" name="Oval 73"/>
          <p:cNvSpPr>
            <a:spLocks noChangeArrowheads="1"/>
          </p:cNvSpPr>
          <p:nvPr/>
        </p:nvSpPr>
        <p:spPr bwMode="auto">
          <a:xfrm>
            <a:off x="4306888" y="1860127"/>
            <a:ext cx="254000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57" name="Oval 74"/>
          <p:cNvSpPr>
            <a:spLocks noChangeArrowheads="1"/>
          </p:cNvSpPr>
          <p:nvPr/>
        </p:nvSpPr>
        <p:spPr bwMode="auto">
          <a:xfrm>
            <a:off x="2933700" y="2549420"/>
            <a:ext cx="255588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58" name="AutoShape 75"/>
          <p:cNvSpPr>
            <a:spLocks noChangeArrowheads="1"/>
          </p:cNvSpPr>
          <p:nvPr/>
        </p:nvSpPr>
        <p:spPr bwMode="auto">
          <a:xfrm>
            <a:off x="1363664" y="1595967"/>
            <a:ext cx="284350" cy="328424"/>
          </a:xfrm>
          <a:prstGeom prst="roundRect">
            <a:avLst>
              <a:gd name="adj" fmla="val 5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459" name="Line 76"/>
          <p:cNvSpPr>
            <a:spLocks noChangeShapeType="1"/>
          </p:cNvSpPr>
          <p:nvPr/>
        </p:nvSpPr>
        <p:spPr bwMode="auto">
          <a:xfrm flipH="1">
            <a:off x="973139" y="1975697"/>
            <a:ext cx="388937" cy="657648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0" name="Line 77"/>
          <p:cNvSpPr>
            <a:spLocks noChangeShapeType="1"/>
          </p:cNvSpPr>
          <p:nvPr/>
        </p:nvSpPr>
        <p:spPr bwMode="auto">
          <a:xfrm flipH="1">
            <a:off x="1358900" y="1975697"/>
            <a:ext cx="979488" cy="20638"/>
          </a:xfrm>
          <a:prstGeom prst="line">
            <a:avLst/>
          </a:prstGeom>
          <a:noFill/>
          <a:ln w="3672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Oval 78"/>
          <p:cNvSpPr>
            <a:spLocks noChangeArrowheads="1"/>
          </p:cNvSpPr>
          <p:nvPr/>
        </p:nvSpPr>
        <p:spPr bwMode="auto">
          <a:xfrm>
            <a:off x="1211263" y="1860127"/>
            <a:ext cx="254000" cy="222885"/>
          </a:xfrm>
          <a:prstGeom prst="ellipse">
            <a:avLst/>
          </a:prstGeom>
          <a:solidFill>
            <a:srgbClr val="00CC99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62" name="Oval 79"/>
          <p:cNvSpPr>
            <a:spLocks noChangeArrowheads="1"/>
          </p:cNvSpPr>
          <p:nvPr/>
        </p:nvSpPr>
        <p:spPr bwMode="auto">
          <a:xfrm>
            <a:off x="2201863" y="1860127"/>
            <a:ext cx="254000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63" name="Oval 80"/>
          <p:cNvSpPr>
            <a:spLocks noChangeArrowheads="1"/>
          </p:cNvSpPr>
          <p:nvPr/>
        </p:nvSpPr>
        <p:spPr bwMode="auto">
          <a:xfrm>
            <a:off x="828675" y="2549420"/>
            <a:ext cx="255588" cy="22288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68" name="Arc 84"/>
          <p:cNvSpPr>
            <a:spLocks/>
          </p:cNvSpPr>
          <p:nvPr/>
        </p:nvSpPr>
        <p:spPr bwMode="auto">
          <a:xfrm flipV="1">
            <a:off x="5105400" y="3310255"/>
            <a:ext cx="3657600" cy="1576705"/>
          </a:xfrm>
          <a:custGeom>
            <a:avLst/>
            <a:gdLst>
              <a:gd name="G0" fmla="+- 0 0 0"/>
              <a:gd name="G1" fmla="+- 18888 0 0"/>
              <a:gd name="G2" fmla="+- 21600 0 0"/>
              <a:gd name="T0" fmla="*/ 10479 w 20036"/>
              <a:gd name="T1" fmla="*/ 0 h 18888"/>
              <a:gd name="T2" fmla="*/ 20036 w 20036"/>
              <a:gd name="T3" fmla="*/ 10817 h 18888"/>
              <a:gd name="T4" fmla="*/ 0 w 20036"/>
              <a:gd name="T5" fmla="*/ 18888 h 18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36" h="18888" fill="none" extrusionOk="0">
                <a:moveTo>
                  <a:pt x="10478" y="0"/>
                </a:moveTo>
                <a:cubicBezTo>
                  <a:pt x="14810" y="2403"/>
                  <a:pt x="18184" y="6222"/>
                  <a:pt x="20035" y="10817"/>
                </a:cubicBezTo>
              </a:path>
              <a:path w="20036" h="18888" stroke="0" extrusionOk="0">
                <a:moveTo>
                  <a:pt x="10478" y="0"/>
                </a:moveTo>
                <a:cubicBezTo>
                  <a:pt x="14810" y="2403"/>
                  <a:pt x="18184" y="6222"/>
                  <a:pt x="20035" y="10817"/>
                </a:cubicBezTo>
                <a:lnTo>
                  <a:pt x="0" y="1888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0" name="Line 4"/>
          <p:cNvSpPr>
            <a:spLocks noChangeShapeType="1"/>
          </p:cNvSpPr>
          <p:nvPr/>
        </p:nvSpPr>
        <p:spPr bwMode="auto">
          <a:xfrm>
            <a:off x="7010400" y="3632200"/>
            <a:ext cx="1588" cy="1425363"/>
          </a:xfrm>
          <a:prstGeom prst="line">
            <a:avLst/>
          </a:prstGeom>
          <a:noFill/>
          <a:ln w="284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Line 5"/>
          <p:cNvSpPr>
            <a:spLocks noChangeShapeType="1"/>
          </p:cNvSpPr>
          <p:nvPr/>
        </p:nvSpPr>
        <p:spPr bwMode="auto">
          <a:xfrm>
            <a:off x="7010400" y="5057563"/>
            <a:ext cx="1905000" cy="1376"/>
          </a:xfrm>
          <a:prstGeom prst="line">
            <a:avLst/>
          </a:prstGeom>
          <a:noFill/>
          <a:ln w="2844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4" name="AutoShape 8"/>
          <p:cNvSpPr>
            <a:spLocks noChangeArrowheads="1"/>
          </p:cNvSpPr>
          <p:nvPr/>
        </p:nvSpPr>
        <p:spPr bwMode="auto">
          <a:xfrm>
            <a:off x="6934201" y="5085080"/>
            <a:ext cx="208663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chemeClr val="bg1"/>
                </a:solidFill>
                <a:latin typeface="Tahoma" pitchFamily="34" charset="0"/>
              </a:rPr>
              <a:t>Number of bus. units</a:t>
            </a:r>
          </a:p>
        </p:txBody>
      </p:sp>
    </p:spTree>
    <p:extLst>
      <p:ext uri="{BB962C8B-B14F-4D97-AF65-F5344CB8AC3E}">
        <p14:creationId xmlns:p14="http://schemas.microsoft.com/office/powerpoint/2010/main" val="1405083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Coordination problems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84960"/>
            <a:ext cx="8229600" cy="3368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800" dirty="0"/>
              <a:t>	“I tried to review each plan in great detail. This effort took untold hours and placed a tremendous burden on the corporate executive office.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800" dirty="0"/>
              <a:t>	After a while I began to realize that no matter how hard we would work we could not achieve the necessary in-depth understanding of the </a:t>
            </a:r>
            <a:br>
              <a:rPr lang="en-US" altLang="en-US" sz="2800" dirty="0"/>
            </a:br>
            <a:r>
              <a:rPr lang="en-US" altLang="en-US" sz="2800" dirty="0"/>
              <a:t>40-odd business unit plans.”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800" i="1" dirty="0"/>
              <a:t>	</a:t>
            </a:r>
            <a:r>
              <a:rPr lang="en-US" altLang="en-US" sz="2400" i="1" dirty="0" err="1"/>
              <a:t>Reg</a:t>
            </a:r>
            <a:r>
              <a:rPr lang="en-US" altLang="en-US" sz="2400" i="1" dirty="0"/>
              <a:t> Jones, CEO, General Electric, 1972 to 1981 </a:t>
            </a:r>
          </a:p>
        </p:txBody>
      </p:sp>
    </p:spTree>
    <p:extLst>
      <p:ext uri="{BB962C8B-B14F-4D97-AF65-F5344CB8AC3E}">
        <p14:creationId xmlns:p14="http://schemas.microsoft.com/office/powerpoint/2010/main" val="171895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Returns to Diversification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56939"/>
            <a:ext cx="7848600" cy="29979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Conglomerates’ shares generally trade for less than the value of the component businesses</a:t>
            </a:r>
          </a:p>
          <a:p>
            <a:pPr lvl="1"/>
            <a:r>
              <a:rPr lang="en-US" dirty="0" smtClean="0"/>
              <a:t>The “Conglomerate Discount”</a:t>
            </a:r>
          </a:p>
          <a:p>
            <a:endParaRPr lang="en-US" dirty="0" smtClean="0"/>
          </a:p>
          <a:p>
            <a:r>
              <a:rPr lang="en-US" dirty="0" smtClean="0"/>
              <a:t>(Most large acquisitions don’t make money for the acquiring firm)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1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22680"/>
            <a:ext cx="7620000" cy="38963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Diversification </a:t>
            </a:r>
            <a:r>
              <a:rPr lang="en-US" altLang="en-US" dirty="0" smtClean="0"/>
              <a:t>creates coordination </a:t>
            </a:r>
            <a:r>
              <a:rPr lang="en-US" altLang="en-US" dirty="0"/>
              <a:t>costs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Related diversification 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More </a:t>
            </a:r>
            <a:r>
              <a:rPr lang="en-US" altLang="en-US" dirty="0"/>
              <a:t>profitable than unrelated diversification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Should exploit economies of scale 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common productive capacity, markets or inputs,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or economies of scope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exploiting a distinctive competence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Unrelated diversification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“Fixing” underperforming firms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Not for appropriate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For risk pooling alone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Top line growth at the expense of profits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Bottom line growth at the expense of </a:t>
            </a:r>
            <a:r>
              <a:rPr lang="en-US" altLang="en-US" dirty="0" err="1" smtClean="0"/>
              <a:t>RoE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428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45791" dir="2021404" algn="ctr" rotWithShape="0">
              <a:schemeClr val="tx1">
                <a:alpha val="10001"/>
              </a:schemeClr>
            </a:outerShdw>
          </a:effectLst>
        </p:spPr>
        <p:txBody>
          <a:bodyPr/>
          <a:lstStyle/>
          <a:p>
            <a:r>
              <a:rPr lang="en-US" altLang="en-US" dirty="0">
                <a:effectLst/>
              </a:rPr>
              <a:t>Diversification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B290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5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Diversification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Diversification:</a:t>
            </a:r>
          </a:p>
          <a:p>
            <a:pPr lvl="1"/>
            <a:r>
              <a:rPr lang="en-US" altLang="en-US" sz="2800" dirty="0"/>
              <a:t>The entry into product markets in which the firm has had no prior activities, e.g. </a:t>
            </a:r>
          </a:p>
          <a:p>
            <a:pPr lvl="2"/>
            <a:r>
              <a:rPr lang="en-US" altLang="en-US" sz="2400" dirty="0"/>
              <a:t>Sprits from beer (Whitbread)</a:t>
            </a:r>
          </a:p>
          <a:p>
            <a:pPr lvl="2"/>
            <a:r>
              <a:rPr lang="en-US" altLang="en-US" sz="2400" dirty="0"/>
              <a:t>Bricks, coal mining (Hanson)</a:t>
            </a:r>
          </a:p>
          <a:p>
            <a:pPr lvl="2"/>
            <a:r>
              <a:rPr lang="en-US" altLang="en-US" sz="2400" dirty="0"/>
              <a:t>Computers from </a:t>
            </a:r>
            <a:r>
              <a:rPr lang="en-US" altLang="en-US" sz="2400" dirty="0" err="1"/>
              <a:t>HiFi</a:t>
            </a:r>
            <a:r>
              <a:rPr lang="en-US" altLang="en-US" sz="2400" dirty="0"/>
              <a:t> (Sony)</a:t>
            </a:r>
          </a:p>
          <a:p>
            <a:r>
              <a:rPr lang="en-US" altLang="en-US" sz="3200" dirty="0"/>
              <a:t>1960s and 1970s saw the rise of the conglomerate </a:t>
            </a:r>
            <a:r>
              <a:rPr lang="en-US" altLang="en-US" dirty="0"/>
              <a:t>(a large, highly diversified firm)</a:t>
            </a:r>
            <a:endParaRPr lang="en-US" altLang="en-US" sz="3200" dirty="0"/>
          </a:p>
          <a:p>
            <a:pPr lvl="1"/>
            <a:r>
              <a:rPr lang="en-US" altLang="en-US" sz="2800" dirty="0"/>
              <a:t>e.g. ITT, Beatrice Foods, Greyhound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Rationale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952501"/>
            <a:ext cx="7696200" cy="4356842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Poor reasons </a:t>
            </a:r>
            <a:r>
              <a:rPr lang="en-US" altLang="en-US" sz="3200" dirty="0"/>
              <a:t>for diversifying…</a:t>
            </a:r>
          </a:p>
          <a:p>
            <a:pPr lvl="1"/>
            <a:r>
              <a:rPr lang="en-US" altLang="en-US" sz="2800" dirty="0" smtClean="0"/>
              <a:t>Higher Revenue</a:t>
            </a:r>
            <a:endParaRPr lang="en-US" altLang="en-US" sz="2800" dirty="0"/>
          </a:p>
          <a:p>
            <a:pPr lvl="2"/>
            <a:r>
              <a:rPr lang="en-US" altLang="en-US" sz="2400" dirty="0"/>
              <a:t>Not always accompanied by </a:t>
            </a:r>
            <a:r>
              <a:rPr lang="en-US" altLang="en-US" sz="2400" dirty="0" smtClean="0"/>
              <a:t>higher profit</a:t>
            </a:r>
            <a:endParaRPr lang="en-US" altLang="en-US" sz="2400" dirty="0"/>
          </a:p>
          <a:p>
            <a:pPr lvl="1"/>
            <a:r>
              <a:rPr lang="en-US" altLang="en-US" sz="2800" dirty="0" smtClean="0"/>
              <a:t>Higher profit</a:t>
            </a:r>
          </a:p>
          <a:p>
            <a:pPr lvl="2"/>
            <a:r>
              <a:rPr lang="en-US" altLang="en-US" sz="2400" dirty="0" smtClean="0"/>
              <a:t>Often lower ROE</a:t>
            </a:r>
            <a:endParaRPr lang="en-US" altLang="en-US" sz="2400" dirty="0"/>
          </a:p>
          <a:p>
            <a:pPr lvl="1"/>
            <a:r>
              <a:rPr lang="en-US" altLang="en-US" dirty="0"/>
              <a:t>Risk pooling (predictable cash-flows)</a:t>
            </a:r>
          </a:p>
          <a:p>
            <a:pPr lvl="2"/>
            <a:r>
              <a:rPr lang="en-US" altLang="en-US" dirty="0"/>
              <a:t>Markets do a better </a:t>
            </a:r>
            <a:r>
              <a:rPr lang="en-US" altLang="en-US" dirty="0" smtClean="0"/>
              <a:t>job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03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</a:t>
            </a:r>
          </a:p>
          <a:p>
            <a:pPr lvl="1"/>
            <a:r>
              <a:rPr lang="en-US" altLang="en-US" dirty="0" smtClean="0"/>
              <a:t>Lines </a:t>
            </a:r>
            <a:r>
              <a:rPr lang="en-US" altLang="en-US" dirty="0"/>
              <a:t>of business that share some common input, capability, resource, or </a:t>
            </a:r>
            <a:r>
              <a:rPr lang="en-US" altLang="en-US" dirty="0" smtClean="0"/>
              <a:t>market</a:t>
            </a:r>
          </a:p>
          <a:p>
            <a:r>
              <a:rPr lang="en-US" dirty="0"/>
              <a:t>Unrelated</a:t>
            </a:r>
          </a:p>
          <a:p>
            <a:pPr lvl="1"/>
            <a:r>
              <a:rPr lang="en-US" altLang="en-US" dirty="0" smtClean="0"/>
              <a:t>Lines </a:t>
            </a:r>
            <a:r>
              <a:rPr lang="en-US" altLang="en-US" dirty="0"/>
              <a:t>of business </a:t>
            </a:r>
            <a:r>
              <a:rPr lang="en-US" altLang="en-US" dirty="0" smtClean="0"/>
              <a:t>have no synergy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132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Related diversification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1"/>
            <a:ext cx="7315200" cy="4600574"/>
          </a:xfrm>
          <a:effectLst/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When lines </a:t>
            </a:r>
            <a:r>
              <a:rPr lang="en-US" altLang="en-US" dirty="0"/>
              <a:t>of business </a:t>
            </a:r>
            <a:r>
              <a:rPr lang="en-US" altLang="en-US" dirty="0" smtClean="0"/>
              <a:t>share </a:t>
            </a:r>
            <a:r>
              <a:rPr lang="en-US" altLang="en-US" dirty="0"/>
              <a:t>some common input, </a:t>
            </a:r>
            <a:r>
              <a:rPr lang="en-US" altLang="en-US" dirty="0" smtClean="0"/>
              <a:t>capability, resource</a:t>
            </a:r>
            <a:r>
              <a:rPr lang="en-US" altLang="en-US" dirty="0"/>
              <a:t>, or </a:t>
            </a:r>
            <a:r>
              <a:rPr lang="en-US" altLang="en-US" dirty="0" smtClean="0"/>
              <a:t>market:</a:t>
            </a:r>
            <a:endParaRPr lang="en-US" altLang="en-US" dirty="0"/>
          </a:p>
          <a:p>
            <a:pPr lvl="1">
              <a:lnSpc>
                <a:spcPct val="120000"/>
              </a:lnSpc>
            </a:pPr>
            <a:r>
              <a:rPr lang="en-US" altLang="en-US" dirty="0"/>
              <a:t>economies of scale – sharing production capacity (e.g. Bombardier)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economies of scope – sharing / combining capabilities (e.g. Canon, Honda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Exploiting distinctive competencies (=&gt; a core competence )</a:t>
            </a:r>
          </a:p>
          <a:p>
            <a:pPr lvl="2">
              <a:lnSpc>
                <a:spcPct val="12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35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Unrelated diversification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19249"/>
            <a:ext cx="7315200" cy="3819525"/>
          </a:xfrm>
          <a:effectLst/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altLang="en-US" dirty="0" smtClean="0"/>
              <a:t>When lines </a:t>
            </a:r>
            <a:r>
              <a:rPr lang="en-US" altLang="en-US" dirty="0"/>
              <a:t>of </a:t>
            </a:r>
            <a:r>
              <a:rPr lang="en-US" altLang="en-US" dirty="0" smtClean="0"/>
              <a:t>business have no synergy</a:t>
            </a:r>
            <a:endParaRPr lang="en-US" altLang="en-US" dirty="0"/>
          </a:p>
          <a:p>
            <a:pPr lvl="2">
              <a:lnSpc>
                <a:spcPct val="120000"/>
              </a:lnSpc>
            </a:pPr>
            <a:r>
              <a:rPr lang="en-US" altLang="en-US" dirty="0"/>
              <a:t>Exploiting general managerial expertise 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Turning around underperforming </a:t>
            </a:r>
            <a:r>
              <a:rPr lang="en-US" altLang="en-US" dirty="0" smtClean="0"/>
              <a:t>firms</a:t>
            </a:r>
            <a:endParaRPr lang="en-US" altLang="en-US" sz="2800" dirty="0"/>
          </a:p>
          <a:p>
            <a:pPr>
              <a:lnSpc>
                <a:spcPct val="12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35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</a:t>
            </a:r>
          </a:p>
          <a:p>
            <a:pPr lvl="1"/>
            <a:r>
              <a:rPr lang="en-US" altLang="en-US" dirty="0"/>
              <a:t>lines of business that share some common input, capability, resource, or </a:t>
            </a:r>
            <a:r>
              <a:rPr lang="en-US" altLang="en-US" dirty="0" smtClean="0"/>
              <a:t>market</a:t>
            </a:r>
          </a:p>
          <a:p>
            <a:r>
              <a:rPr lang="en-US" dirty="0"/>
              <a:t>Unrelated</a:t>
            </a:r>
          </a:p>
          <a:p>
            <a:pPr lvl="1"/>
            <a:r>
              <a:rPr lang="en-US" altLang="en-US" dirty="0"/>
              <a:t>No synergies between lines of </a:t>
            </a:r>
            <a:r>
              <a:rPr lang="en-US" altLang="en-US" dirty="0" smtClean="0"/>
              <a:t>business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Related </a:t>
            </a:r>
            <a:r>
              <a:rPr lang="en-US" altLang="en-US" dirty="0"/>
              <a:t>is </a:t>
            </a:r>
            <a:r>
              <a:rPr lang="en-US" altLang="en-US" dirty="0" smtClean="0"/>
              <a:t>slightly more </a:t>
            </a:r>
            <a:r>
              <a:rPr lang="en-US" altLang="en-US" dirty="0"/>
              <a:t>profitable	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59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Unrelated</a:t>
            </a:r>
          </a:p>
          <a:p>
            <a:r>
              <a:rPr lang="en-US" dirty="0" smtClean="0"/>
              <a:t>Related</a:t>
            </a:r>
          </a:p>
          <a:p>
            <a:pPr lvl="1"/>
            <a:r>
              <a:rPr lang="en-US" altLang="en-US" dirty="0"/>
              <a:t>lines of business that share some common input, capability, resource, or </a:t>
            </a:r>
            <a:r>
              <a:rPr lang="en-US" altLang="en-US" dirty="0" smtClean="0"/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1984234526"/>
      </p:ext>
    </p:extLst>
  </p:cSld>
  <p:clrMapOvr>
    <a:masterClrMapping/>
  </p:clrMapOvr>
</p:sld>
</file>

<file path=ppt/theme/theme1.xml><?xml version="1.0" encoding="utf-8"?>
<a:theme xmlns:a="http://schemas.openxmlformats.org/drawingml/2006/main" name="SJSU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SU">
      <a:majorFont>
        <a:latin typeface="SJSU Spartan Regular"/>
        <a:ea typeface=""/>
        <a:cs typeface=""/>
      </a:majorFont>
      <a:minorFont>
        <a:latin typeface="SJSU Spart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standard</Template>
  <TotalTime>21</TotalTime>
  <Words>598</Words>
  <Application>Microsoft Office PowerPoint</Application>
  <PresentationFormat>Custom</PresentationFormat>
  <Paragraphs>202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SJSU standard</vt:lpstr>
      <vt:lpstr>PowerPoint Presentation</vt:lpstr>
      <vt:lpstr>Diversification</vt:lpstr>
      <vt:lpstr>Diversification</vt:lpstr>
      <vt:lpstr>Rationale</vt:lpstr>
      <vt:lpstr>Types of Diversification</vt:lpstr>
      <vt:lpstr>Related diversification</vt:lpstr>
      <vt:lpstr>Unrelated diversification</vt:lpstr>
      <vt:lpstr>Types of Diversification</vt:lpstr>
      <vt:lpstr>Types of Diversification</vt:lpstr>
      <vt:lpstr>Ways of diversifying</vt:lpstr>
      <vt:lpstr>IBM mainframe and peripherals</vt:lpstr>
      <vt:lpstr>The mainframe value chain</vt:lpstr>
      <vt:lpstr>The ‘IBM’ PC value chain</vt:lpstr>
      <vt:lpstr>The ‘IBM’ PC value chain</vt:lpstr>
      <vt:lpstr>The ‘IBM’ PC value chain</vt:lpstr>
      <vt:lpstr>Cost of coordination</vt:lpstr>
      <vt:lpstr>Coordination problems</vt:lpstr>
      <vt:lpstr>Returns to Diversification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7</cp:revision>
  <dcterms:created xsi:type="dcterms:W3CDTF">2014-08-25T02:35:12Z</dcterms:created>
  <dcterms:modified xsi:type="dcterms:W3CDTF">2015-08-31T18:02:40Z</dcterms:modified>
</cp:coreProperties>
</file>