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0" r:id="rId3"/>
    <p:sldId id="261" r:id="rId4"/>
    <p:sldId id="266" r:id="rId5"/>
    <p:sldId id="267" r:id="rId6"/>
    <p:sldId id="262" r:id="rId7"/>
    <p:sldId id="268" r:id="rId8"/>
    <p:sldId id="269" r:id="rId9"/>
    <p:sldId id="274" r:id="rId10"/>
    <p:sldId id="270" r:id="rId11"/>
    <p:sldId id="271" r:id="rId12"/>
    <p:sldId id="272" r:id="rId13"/>
    <p:sldId id="276" r:id="rId14"/>
    <p:sldId id="277" r:id="rId15"/>
    <p:sldId id="275" r:id="rId16"/>
    <p:sldId id="273" r:id="rId17"/>
    <p:sldId id="259" r:id="rId18"/>
  </p:sldIdLst>
  <p:sldSz cx="9144000" cy="594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522" y="-156"/>
      </p:cViewPr>
      <p:guideLst>
        <p:guide orient="horz" pos="1872"/>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Book </a:t>
            </a:r>
            <a:r>
              <a:rPr lang="en-US" dirty="0"/>
              <a:t>sales</a:t>
            </a:r>
          </a:p>
        </c:rich>
      </c:tx>
      <c:layout/>
      <c:overlay val="1"/>
    </c:title>
    <c:autoTitleDeleted val="0"/>
    <c:plotArea>
      <c:layout>
        <c:manualLayout>
          <c:layoutTarget val="inner"/>
          <c:xMode val="edge"/>
          <c:yMode val="edge"/>
          <c:x val="7.5599513475449714E-2"/>
          <c:y val="0.13914111614695379"/>
          <c:w val="0.86240861660585177"/>
          <c:h val="0.79358429511379569"/>
        </c:manualLayout>
      </c:layout>
      <c:barChart>
        <c:barDir val="col"/>
        <c:grouping val="clustered"/>
        <c:varyColors val="0"/>
        <c:ser>
          <c:idx val="0"/>
          <c:order val="0"/>
          <c:invertIfNegative val="0"/>
          <c:val>
            <c:numRef>
              <c:f>Sheet1!$G$6:$G$30</c:f>
              <c:numCache>
                <c:formatCode>General</c:formatCode>
                <c:ptCount val="25"/>
                <c:pt idx="0">
                  <c:v>1015</c:v>
                </c:pt>
                <c:pt idx="1">
                  <c:v>649</c:v>
                </c:pt>
                <c:pt idx="2">
                  <c:v>419</c:v>
                </c:pt>
                <c:pt idx="3">
                  <c:v>272</c:v>
                </c:pt>
                <c:pt idx="4">
                  <c:v>181</c:v>
                </c:pt>
                <c:pt idx="5">
                  <c:v>117</c:v>
                </c:pt>
                <c:pt idx="6">
                  <c:v>76</c:v>
                </c:pt>
                <c:pt idx="7">
                  <c:v>52</c:v>
                </c:pt>
                <c:pt idx="8">
                  <c:v>36</c:v>
                </c:pt>
                <c:pt idx="9">
                  <c:v>27</c:v>
                </c:pt>
                <c:pt idx="10">
                  <c:v>18</c:v>
                </c:pt>
                <c:pt idx="11">
                  <c:v>14</c:v>
                </c:pt>
                <c:pt idx="12">
                  <c:v>11</c:v>
                </c:pt>
                <c:pt idx="13">
                  <c:v>8</c:v>
                </c:pt>
                <c:pt idx="14">
                  <c:v>5</c:v>
                </c:pt>
                <c:pt idx="15">
                  <c:v>5</c:v>
                </c:pt>
                <c:pt idx="16">
                  <c:v>5</c:v>
                </c:pt>
                <c:pt idx="17">
                  <c:v>5</c:v>
                </c:pt>
                <c:pt idx="18">
                  <c:v>5</c:v>
                </c:pt>
                <c:pt idx="19">
                  <c:v>5</c:v>
                </c:pt>
                <c:pt idx="20">
                  <c:v>5</c:v>
                </c:pt>
                <c:pt idx="21">
                  <c:v>5</c:v>
                </c:pt>
                <c:pt idx="22">
                  <c:v>5</c:v>
                </c:pt>
                <c:pt idx="23">
                  <c:v>5</c:v>
                </c:pt>
                <c:pt idx="24">
                  <c:v>5</c:v>
                </c:pt>
              </c:numCache>
            </c:numRef>
          </c:val>
        </c:ser>
        <c:dLbls>
          <c:showLegendKey val="0"/>
          <c:showVal val="0"/>
          <c:showCatName val="0"/>
          <c:showSerName val="0"/>
          <c:showPercent val="0"/>
          <c:showBubbleSize val="0"/>
        </c:dLbls>
        <c:gapWidth val="75"/>
        <c:axId val="132418944"/>
        <c:axId val="84103168"/>
      </c:barChart>
      <c:catAx>
        <c:axId val="132418944"/>
        <c:scaling>
          <c:orientation val="minMax"/>
        </c:scaling>
        <c:delete val="0"/>
        <c:axPos val="b"/>
        <c:majorTickMark val="none"/>
        <c:minorTickMark val="none"/>
        <c:tickLblPos val="none"/>
        <c:crossAx val="84103168"/>
        <c:crosses val="autoZero"/>
        <c:auto val="1"/>
        <c:lblAlgn val="ctr"/>
        <c:lblOffset val="100"/>
        <c:noMultiLvlLbl val="0"/>
      </c:catAx>
      <c:valAx>
        <c:axId val="84103168"/>
        <c:scaling>
          <c:orientation val="minMax"/>
        </c:scaling>
        <c:delete val="0"/>
        <c:axPos val="l"/>
        <c:numFmt formatCode="General" sourceLinked="1"/>
        <c:majorTickMark val="none"/>
        <c:minorTickMark val="none"/>
        <c:tickLblPos val="none"/>
        <c:crossAx val="132418944"/>
        <c:crosses val="autoZero"/>
        <c:crossBetween val="between"/>
      </c:valAx>
      <c:spPr>
        <a:solidFill>
          <a:schemeClr val="bg1"/>
        </a:solidFill>
      </c:spPr>
    </c:plotArea>
    <c:plotVisOnly val="1"/>
    <c:dispBlanksAs val="gap"/>
    <c:showDLblsOverMax val="0"/>
  </c:chart>
  <c:spPr>
    <a:solidFill>
      <a:prstClr val="white"/>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19410-151D-474E-B89D-8766BE2257C6}" type="datetimeFigureOut">
              <a:rPr lang="en-US" smtClean="0"/>
              <a:t>5/23/2015</a:t>
            </a:fld>
            <a:endParaRPr lang="en-US"/>
          </a:p>
        </p:txBody>
      </p:sp>
      <p:sp>
        <p:nvSpPr>
          <p:cNvPr id="4" name="Slide Image Placeholder 3"/>
          <p:cNvSpPr>
            <a:spLocks noGrp="1" noRot="1" noChangeAspect="1"/>
          </p:cNvSpPr>
          <p:nvPr>
            <p:ph type="sldImg" idx="2"/>
          </p:nvPr>
        </p:nvSpPr>
        <p:spPr>
          <a:xfrm>
            <a:off x="792163" y="685800"/>
            <a:ext cx="5273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435E36-3A80-4FC0-851C-C9BB0E41F5A6}" type="slidenum">
              <a:rPr lang="en-US" smtClean="0"/>
              <a:t>‹#›</a:t>
            </a:fld>
            <a:endParaRPr lang="en-US"/>
          </a:p>
        </p:txBody>
      </p:sp>
    </p:spTree>
    <p:extLst>
      <p:ext uri="{BB962C8B-B14F-4D97-AF65-F5344CB8AC3E}">
        <p14:creationId xmlns:p14="http://schemas.microsoft.com/office/powerpoint/2010/main" val="138652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Joking aside, the concept of a business model is really very simple even though some of the particular models themselves can be fairly complex.</a:t>
            </a:r>
          </a:p>
          <a:p>
            <a:endParaRPr lang="en-US" dirty="0" smtClean="0"/>
          </a:p>
          <a:p>
            <a:r>
              <a:rPr lang="en-US" dirty="0" smtClean="0"/>
              <a:t>A business model is simply a description of how a business will make money. That’s it.</a:t>
            </a:r>
          </a:p>
        </p:txBody>
      </p:sp>
      <p:sp>
        <p:nvSpPr>
          <p:cNvPr id="4" name="Slide Number Placeholder 3"/>
          <p:cNvSpPr>
            <a:spLocks noGrp="1"/>
          </p:cNvSpPr>
          <p:nvPr>
            <p:ph type="sldNum" sz="quarter" idx="10"/>
          </p:nvPr>
        </p:nvSpPr>
        <p:spPr/>
        <p:txBody>
          <a:bodyPr/>
          <a:lstStyle/>
          <a:p>
            <a:fld id="{CA013EB9-D285-48F8-9F79-F140968B6187}"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Another fairly innovative business model is Quibids.com. Their hook is that you can win an auction for an expensive product for very little money, at least in theory. </a:t>
            </a:r>
          </a:p>
          <a:p>
            <a:endParaRPr lang="en-US" baseline="0" dirty="0" smtClean="0"/>
          </a:p>
          <a:p>
            <a:r>
              <a:rPr lang="en-US" baseline="0" dirty="0" smtClean="0"/>
              <a:t>From the company’s point of view, however, there are two really neat features to their business model. </a:t>
            </a:r>
          </a:p>
          <a:p>
            <a:endParaRPr lang="en-US" baseline="0" dirty="0" smtClean="0"/>
          </a:p>
          <a:p>
            <a:r>
              <a:rPr lang="en-US" baseline="0" dirty="0" smtClean="0"/>
              <a:t>First, there is no fixed end to the auction so the more people are interested in the item, the longer the auction continues, and the longer the auction continues, the higher the bid price gets.  That’s not entirely unlike a real auction in which the auctioneer will only end the bidding when he or she has a sense that no one else in the room is likely to bid up the price any more. </a:t>
            </a:r>
          </a:p>
          <a:p>
            <a:endParaRPr lang="en-US" baseline="0" dirty="0" smtClean="0"/>
          </a:p>
          <a:p>
            <a:r>
              <a:rPr lang="en-US" baseline="0" dirty="0" smtClean="0"/>
              <a:t>The second feature, however, is quite different from a real live auction: in a live auction only the winning bidder pays. In a </a:t>
            </a:r>
            <a:r>
              <a:rPr lang="en-US" baseline="0" dirty="0" err="1" smtClean="0"/>
              <a:t>Quibids</a:t>
            </a:r>
            <a:r>
              <a:rPr lang="en-US" baseline="0" dirty="0" smtClean="0"/>
              <a:t> auction not only does the winner pay for the product they won, so do the losing bidders, who pay the amount that they have bid </a:t>
            </a:r>
            <a:r>
              <a:rPr lang="en-US" b="1" baseline="0" dirty="0" smtClean="0"/>
              <a:t>even though they’ve lost </a:t>
            </a:r>
            <a:r>
              <a:rPr lang="en-US" baseline="0" dirty="0" smtClean="0"/>
              <a:t>and even though they are not getting anything for their money. </a:t>
            </a:r>
          </a:p>
          <a:p>
            <a:endParaRPr lang="en-US" baseline="0" dirty="0" smtClean="0"/>
          </a:p>
          <a:p>
            <a:r>
              <a:rPr lang="en-US" baseline="0" dirty="0" smtClean="0"/>
              <a:t>This means that for a product that may sell for 1/10 its retail value, </a:t>
            </a:r>
            <a:r>
              <a:rPr lang="en-US" baseline="0" dirty="0" err="1" smtClean="0"/>
              <a:t>Quibids</a:t>
            </a:r>
            <a:r>
              <a:rPr lang="en-US" baseline="0" dirty="0" smtClean="0"/>
              <a:t> will be paid many times over by the winning and by the loosing bidders. </a:t>
            </a:r>
          </a:p>
        </p:txBody>
      </p:sp>
      <p:sp>
        <p:nvSpPr>
          <p:cNvPr id="4" name="Slide Number Placeholder 3"/>
          <p:cNvSpPr>
            <a:spLocks noGrp="1"/>
          </p:cNvSpPr>
          <p:nvPr>
            <p:ph type="sldNum" sz="quarter" idx="10"/>
          </p:nvPr>
        </p:nvSpPr>
        <p:spPr/>
        <p:txBody>
          <a:bodyPr/>
          <a:lstStyle/>
          <a:p>
            <a:fld id="{CA013EB9-D285-48F8-9F79-F140968B6187}"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And finally here’s another business model that you might have heard something about recently; it’s called </a:t>
            </a:r>
            <a:r>
              <a:rPr lang="en-US" baseline="0" dirty="0" err="1" smtClean="0"/>
              <a:t>edX</a:t>
            </a:r>
            <a:r>
              <a:rPr lang="en-US" baseline="0" dirty="0" smtClean="0"/>
              <a:t> . </a:t>
            </a:r>
          </a:p>
          <a:p>
            <a:endParaRPr lang="en-US" baseline="0" dirty="0" smtClean="0"/>
          </a:p>
          <a:p>
            <a:r>
              <a:rPr lang="en-US" baseline="0" dirty="0" smtClean="0"/>
              <a:t>The basic idea behind </a:t>
            </a:r>
            <a:r>
              <a:rPr lang="en-US" baseline="0" dirty="0" err="1" smtClean="0"/>
              <a:t>edX</a:t>
            </a:r>
            <a:r>
              <a:rPr lang="en-US" baseline="0" dirty="0" smtClean="0"/>
              <a:t> is that brand-name universities like MIT and Harvard charge other universities like ours a $1/4M to cover the cost of the repackaging their existing educational materials - like these videos - and an additional fee of between 30 and 50% of your tuition fees whenever we use that material. </a:t>
            </a:r>
          </a:p>
          <a:p>
            <a:endParaRPr lang="en-US" baseline="0" dirty="0" smtClean="0"/>
          </a:p>
          <a:p>
            <a:r>
              <a:rPr lang="en-US" baseline="0" dirty="0" smtClean="0"/>
              <a:t>Because information is what economists term a ‘non-rival good’, once the material has been developed, the additional (or marginal) cost of its use, except for the cost of running the servers and web site maintenance, is zero. </a:t>
            </a:r>
          </a:p>
          <a:p>
            <a:endParaRPr lang="en-US" baseline="0" dirty="0" smtClean="0"/>
          </a:p>
          <a:p>
            <a:r>
              <a:rPr lang="en-US" baseline="0" dirty="0" smtClean="0"/>
              <a:t>A bit like </a:t>
            </a:r>
            <a:r>
              <a:rPr lang="en-US" baseline="0" dirty="0" err="1" smtClean="0"/>
              <a:t>Quibids</a:t>
            </a:r>
            <a:r>
              <a:rPr lang="en-US" baseline="0" dirty="0" smtClean="0"/>
              <a:t>, that’s a fairly sweet deal for </a:t>
            </a:r>
            <a:r>
              <a:rPr lang="en-US" baseline="0" dirty="0" err="1" smtClean="0"/>
              <a:t>edE</a:t>
            </a:r>
            <a:r>
              <a:rPr lang="en-US" baseline="0" dirty="0" smtClean="0"/>
              <a:t>.</a:t>
            </a:r>
          </a:p>
        </p:txBody>
      </p:sp>
      <p:sp>
        <p:nvSpPr>
          <p:cNvPr id="4" name="Slide Number Placeholder 3"/>
          <p:cNvSpPr>
            <a:spLocks noGrp="1"/>
          </p:cNvSpPr>
          <p:nvPr>
            <p:ph type="sldNum" sz="quarter" idx="10"/>
          </p:nvPr>
        </p:nvSpPr>
        <p:spPr/>
        <p:txBody>
          <a:bodyPr/>
          <a:lstStyle/>
          <a:p>
            <a:fld id="{CA013EB9-D285-48F8-9F79-F140968B6187}"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recap very quickly, a business model is simply a description of how business is going to make money.</a:t>
            </a:r>
          </a:p>
          <a:p>
            <a:endParaRPr lang="en-US" dirty="0" smtClean="0"/>
          </a:p>
          <a:p>
            <a:r>
              <a:rPr lang="en-US" dirty="0" smtClean="0"/>
              <a:t>Generally it should describe what the product is,</a:t>
            </a:r>
          </a:p>
          <a:p>
            <a:endParaRPr lang="en-US" dirty="0" smtClean="0"/>
          </a:p>
          <a:p>
            <a:r>
              <a:rPr lang="en-US" dirty="0" smtClean="0"/>
              <a:t>Why people want to pay for it and</a:t>
            </a:r>
            <a:r>
              <a:rPr lang="en-US" baseline="0" dirty="0" smtClean="0"/>
              <a:t> </a:t>
            </a:r>
            <a:r>
              <a:rPr lang="en-US" dirty="0" smtClean="0"/>
              <a:t>how much they will pay for it,</a:t>
            </a:r>
          </a:p>
          <a:p>
            <a:endParaRPr lang="en-US" dirty="0" smtClean="0"/>
          </a:p>
          <a:p>
            <a:r>
              <a:rPr lang="en-US" dirty="0" smtClean="0"/>
              <a:t>How much it</a:t>
            </a:r>
            <a:r>
              <a:rPr lang="en-US" baseline="0" dirty="0" smtClean="0"/>
              <a:t> wi</a:t>
            </a:r>
            <a:r>
              <a:rPr lang="en-US" dirty="0" smtClean="0"/>
              <a:t>ll cost to make deliver,</a:t>
            </a:r>
          </a:p>
          <a:p>
            <a:endParaRPr lang="en-US" dirty="0" smtClean="0"/>
          </a:p>
          <a:p>
            <a:r>
              <a:rPr lang="en-US" dirty="0" smtClean="0"/>
              <a:t>And therefore how much will be left as profit.</a:t>
            </a:r>
            <a:endParaRPr lang="en-US" dirty="0"/>
          </a:p>
        </p:txBody>
      </p:sp>
      <p:sp>
        <p:nvSpPr>
          <p:cNvPr id="4" name="Slide Number Placeholder 3"/>
          <p:cNvSpPr>
            <a:spLocks noGrp="1"/>
          </p:cNvSpPr>
          <p:nvPr>
            <p:ph type="sldNum" sz="quarter" idx="10"/>
          </p:nvPr>
        </p:nvSpPr>
        <p:spPr/>
        <p:txBody>
          <a:bodyPr/>
          <a:lstStyle/>
          <a:p>
            <a:fld id="{CA013EB9-D285-48F8-9F79-F140968B6187}"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the most fundamental level, every business does two things.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it spends time and effort and money or all three to acquire or create something that others want and are prepared to pay for.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Second, it finds those people, delivers the product or service, and takes money in exchange.</a:t>
            </a:r>
          </a:p>
        </p:txBody>
      </p:sp>
      <p:sp>
        <p:nvSpPr>
          <p:cNvPr id="4" name="Slide Number Placeholder 3"/>
          <p:cNvSpPr>
            <a:spLocks noGrp="1"/>
          </p:cNvSpPr>
          <p:nvPr>
            <p:ph type="sldNum" sz="quarter" idx="10"/>
          </p:nvPr>
        </p:nvSpPr>
        <p:spPr/>
        <p:txBody>
          <a:bodyPr/>
          <a:lstStyle/>
          <a:p>
            <a:fld id="{CA013EB9-D285-48F8-9F79-F140968B618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Here’s another business model that you will almost certainly come across at some point if you haven’t already.</a:t>
            </a:r>
            <a:r>
              <a:rPr lang="en-US" baseline="0" dirty="0" smtClean="0"/>
              <a:t> It’s often called the razor blade model (sometime the razor blade strategy) and was devised by Gillette sometime in the 1970s. </a:t>
            </a:r>
          </a:p>
          <a:p>
            <a:endParaRPr lang="en-US" baseline="0" dirty="0" smtClean="0"/>
          </a:p>
          <a:p>
            <a:r>
              <a:rPr lang="en-US" baseline="0" dirty="0" smtClean="0"/>
              <a:t>The basic idea of the razor blade </a:t>
            </a:r>
            <a:r>
              <a:rPr lang="en-US" dirty="0" smtClean="0"/>
              <a:t>business model </a:t>
            </a:r>
            <a:r>
              <a:rPr lang="en-US" baseline="0" dirty="0" smtClean="0"/>
              <a:t>is that you have a product that essentially comes in two parts, in this case the handle and the blades. </a:t>
            </a:r>
          </a:p>
          <a:p>
            <a:endParaRPr lang="en-US" baseline="0" dirty="0" smtClean="0"/>
          </a:p>
          <a:p>
            <a:r>
              <a:rPr lang="en-US" baseline="0" dirty="0" smtClean="0"/>
              <a:t>The idea is that you sell one part fairly cheaply, often below your manufacturing costs, in order to guarantee repeat business for the part of the system on which you actually make a profit in this case the blades. </a:t>
            </a:r>
          </a:p>
          <a:p>
            <a:endParaRPr lang="en-US" baseline="0" dirty="0" smtClean="0"/>
          </a:p>
          <a:p>
            <a:r>
              <a:rPr lang="en-US" baseline="0" dirty="0" smtClean="0"/>
              <a:t>An important feature of the razor blade model is that once consumers have bought the first part of the system, the handle, they have no other option but to buy the second part of the system from you as well. The strategy doesn’t work if you can get blades from someone else, because once consumers have a choice, you as a producer have competition; and with competition you will have to reduce prices and you may not make enough money on the blades to make the strategy work. </a:t>
            </a:r>
          </a:p>
          <a:p>
            <a:endParaRPr lang="en-US" baseline="0" dirty="0" smtClean="0"/>
          </a:p>
          <a:p>
            <a:r>
              <a:rPr lang="en-US" baseline="0" dirty="0" smtClean="0"/>
              <a:t>The same basic model is also used in other industries; for example inkjet printers. Printer manufacturers like Hewlett-Packard or Canon will sell you an inkjet printer for very little money, but a printer which only takes their brand of inks. And within a few months you will probably find that you have spent more on ink then you did on the printer in the first place. </a:t>
            </a:r>
            <a:endParaRPr lang="en-US" dirty="0"/>
          </a:p>
        </p:txBody>
      </p:sp>
      <p:sp>
        <p:nvSpPr>
          <p:cNvPr id="4" name="Slide Number Placeholder 3"/>
          <p:cNvSpPr>
            <a:spLocks noGrp="1"/>
          </p:cNvSpPr>
          <p:nvPr>
            <p:ph type="sldNum" sz="quarter" idx="10"/>
          </p:nvPr>
        </p:nvSpPr>
        <p:spPr/>
        <p:txBody>
          <a:bodyPr/>
          <a:lstStyle/>
          <a:p>
            <a:fld id="{CA013EB9-D285-48F8-9F79-F140968B618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two we’ve already talked about, here are some other examples of companies and products that use the razor blade business model.</a:t>
            </a:r>
          </a:p>
          <a:p>
            <a:endParaRPr lang="en-US" baseline="0" dirty="0" smtClean="0"/>
          </a:p>
          <a:p>
            <a:r>
              <a:rPr lang="en-US" dirty="0" err="1" smtClean="0"/>
              <a:t>Keurig</a:t>
            </a:r>
            <a:r>
              <a:rPr lang="en-US" dirty="0" smtClean="0"/>
              <a:t> will sell you a coffee maker that takes a proprietary plastic container with a measured amount of ground coffee at 50c a shot,</a:t>
            </a:r>
            <a:r>
              <a:rPr lang="en-US" baseline="0" dirty="0" smtClean="0"/>
              <a:t> making it fairly expensive coffee</a:t>
            </a:r>
            <a:endParaRPr lang="en-US" dirty="0" smtClean="0"/>
          </a:p>
          <a:p>
            <a:endParaRPr lang="en-US" i="1" dirty="0" smtClean="0"/>
          </a:p>
          <a:p>
            <a:r>
              <a:rPr lang="en-US" dirty="0" smtClean="0"/>
              <a:t>Video game consoles may seem expensive, but their cost pales in comparison</a:t>
            </a:r>
            <a:r>
              <a:rPr lang="en-US" baseline="0" dirty="0" smtClean="0"/>
              <a:t> to the amount of money serious gamers often spend on games themselves. The console may set you back $200 but by the time you have bought 20 games at $40 each the console is only 20% of your total investment as a gamer.</a:t>
            </a:r>
          </a:p>
          <a:p>
            <a:endParaRPr lang="en-US" baseline="0" dirty="0" smtClean="0"/>
          </a:p>
          <a:p>
            <a:r>
              <a:rPr lang="en-US" baseline="0" dirty="0" smtClean="0"/>
              <a:t>The iTunes music player cost Apple a fair amount of time and money to develop and they give it away for free</a:t>
            </a:r>
            <a:r>
              <a:rPr lang="en-US" dirty="0" smtClean="0"/>
              <a:t>. But the player drives business to Apple’s iTunes store</a:t>
            </a:r>
            <a:r>
              <a:rPr lang="en-US" baseline="0" dirty="0" smtClean="0"/>
              <a:t> thus ensuring that users buy their music from Apple instead of from other online or brick and mortar retailers.</a:t>
            </a:r>
            <a:r>
              <a:rPr lang="en-US" dirty="0" smtClean="0"/>
              <a:t>  </a:t>
            </a:r>
            <a:endParaRPr lang="en-US" dirty="0"/>
          </a:p>
        </p:txBody>
      </p:sp>
      <p:sp>
        <p:nvSpPr>
          <p:cNvPr id="4" name="Slide Number Placeholder 3"/>
          <p:cNvSpPr>
            <a:spLocks noGrp="1"/>
          </p:cNvSpPr>
          <p:nvPr>
            <p:ph type="sldNum" sz="quarter" idx="10"/>
          </p:nvPr>
        </p:nvSpPr>
        <p:spPr/>
        <p:txBody>
          <a:bodyPr/>
          <a:lstStyle/>
          <a:p>
            <a:fld id="{CA013EB9-D285-48F8-9F79-F140968B618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a:t>
            </a:r>
            <a:r>
              <a:rPr lang="en-US" dirty="0" smtClean="0"/>
              <a:t>he key elements in any business model should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description of the product or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explanation of who would be prepared to pay for it, why, and hopefully how much they will be prepared to pay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estimate of how much the product or service will cost to make and deliver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then by implication how much profit will be left.</a:t>
            </a:r>
            <a:endParaRPr lang="en-US" dirty="0"/>
          </a:p>
        </p:txBody>
      </p:sp>
      <p:sp>
        <p:nvSpPr>
          <p:cNvPr id="4" name="Slide Number Placeholder 3"/>
          <p:cNvSpPr>
            <a:spLocks noGrp="1"/>
          </p:cNvSpPr>
          <p:nvPr>
            <p:ph type="sldNum" sz="quarter" idx="10"/>
          </p:nvPr>
        </p:nvSpPr>
        <p:spPr/>
        <p:txBody>
          <a:bodyPr/>
          <a:lstStyle/>
          <a:p>
            <a:fld id="{CA013EB9-D285-48F8-9F79-F140968B618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Internet has created a number of </a:t>
            </a:r>
            <a:r>
              <a:rPr lang="en-US" baseline="0" dirty="0" smtClean="0"/>
              <a:t> </a:t>
            </a:r>
            <a:r>
              <a:rPr lang="en-US" dirty="0" smtClean="0"/>
              <a:t>opportunities for completely new business models that we haven’t seen before.</a:t>
            </a:r>
          </a:p>
          <a:p>
            <a:endParaRPr lang="en-US" dirty="0" smtClean="0"/>
          </a:p>
          <a:p>
            <a:r>
              <a:rPr lang="en-US" dirty="0" smtClean="0"/>
              <a:t>The iTunes example</a:t>
            </a:r>
            <a:r>
              <a:rPr lang="en-US" baseline="0" dirty="0" smtClean="0"/>
              <a:t> I mentioned a moment ago is one. </a:t>
            </a:r>
          </a:p>
          <a:p>
            <a:endParaRPr lang="en-US" baseline="0" dirty="0" smtClean="0"/>
          </a:p>
          <a:p>
            <a:r>
              <a:rPr lang="en-US" baseline="0" dirty="0" smtClean="0"/>
              <a:t>Amazon is an example of another. Although in many ways this could be seen simply as a refinement of a fairly straightforward existing business model, it has some very nice features.</a:t>
            </a:r>
          </a:p>
          <a:p>
            <a:endParaRPr lang="en-US" baseline="0" dirty="0" smtClean="0"/>
          </a:p>
          <a:p>
            <a:r>
              <a:rPr lang="en-US" baseline="0" dirty="0" smtClean="0"/>
              <a:t>Google is an example of a business model that simply didn’t exist before the Internet. </a:t>
            </a:r>
          </a:p>
          <a:p>
            <a:endParaRPr lang="en-US" baseline="0" dirty="0" smtClean="0"/>
          </a:p>
          <a:p>
            <a:r>
              <a:rPr lang="en-US" baseline="0" dirty="0" smtClean="0"/>
              <a:t>Quibids.com rather like Amazon, takes an existing mode and adds a nice new twist.</a:t>
            </a:r>
          </a:p>
          <a:p>
            <a:endParaRPr lang="en-US" baseline="0" dirty="0" smtClean="0"/>
          </a:p>
          <a:p>
            <a:r>
              <a:rPr lang="en-US" baseline="0" dirty="0" smtClean="0"/>
              <a:t>And </a:t>
            </a:r>
            <a:r>
              <a:rPr lang="en-US" baseline="0" dirty="0" err="1" smtClean="0"/>
              <a:t>edX</a:t>
            </a:r>
            <a:r>
              <a:rPr lang="en-US" baseline="0" dirty="0" smtClean="0"/>
              <a:t> is arguably adapting a model from the world of professional sports.</a:t>
            </a:r>
          </a:p>
          <a:p>
            <a:endParaRPr lang="en-US" baseline="0" dirty="0" smtClean="0"/>
          </a:p>
          <a:p>
            <a:r>
              <a:rPr lang="en-US" baseline="0" dirty="0" smtClean="0"/>
              <a:t>So lets look at each individually…</a:t>
            </a:r>
          </a:p>
        </p:txBody>
      </p:sp>
      <p:sp>
        <p:nvSpPr>
          <p:cNvPr id="4" name="Slide Number Placeholder 3"/>
          <p:cNvSpPr>
            <a:spLocks noGrp="1"/>
          </p:cNvSpPr>
          <p:nvPr>
            <p:ph type="sldNum" sz="quarter" idx="10"/>
          </p:nvPr>
        </p:nvSpPr>
        <p:spPr/>
        <p:txBody>
          <a:bodyPr/>
          <a:lstStyle/>
          <a:p>
            <a:fld id="{CA013EB9-D285-48F8-9F79-F140968B6187}"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Although in many ways Amazon’s business model could be seen simply as a refinement of a fairly straightforward existing    model, it has some very nice features.</a:t>
            </a:r>
          </a:p>
          <a:p>
            <a:endParaRPr lang="en-US" baseline="0" dirty="0" smtClean="0"/>
          </a:p>
          <a:p>
            <a:r>
              <a:rPr lang="en-US" baseline="0" dirty="0" smtClean="0"/>
              <a:t>Retailers, particularly those with low prices (and low margins), need rapid turnover of their stock because carrying inventory that doesn’t move quickly is costly. If you think about amount of profit on a per-book basis - the contribution margin – the lower this is, the more times you have to sell a product in a week to cover your fixed costs of holding the inventory.  That’s why low margin retailers generally only stock really popular items (to the left of the red line in the illustration). </a:t>
            </a:r>
          </a:p>
          <a:p>
            <a:endParaRPr lang="en-US" baseline="0" dirty="0" smtClean="0"/>
          </a:p>
          <a:p>
            <a:r>
              <a:rPr lang="en-US" baseline="0" dirty="0" smtClean="0"/>
              <a:t>Because the Internet opens up a huge potential customer base, Amazon can stock some fairly esoteric books – those to the right of the red line, in the ‘long tail’.   Amazons expects that somewhere among their potential customer base (i.e., anyone with an internet connection and an interest in books) there is almost certainly somebody who wants those more esoteric items, and so Amazon won’t have to hang onto those items for too long. </a:t>
            </a:r>
          </a:p>
          <a:p>
            <a:endParaRPr lang="en-US" baseline="0" dirty="0" smtClean="0"/>
          </a:p>
          <a:p>
            <a:r>
              <a:rPr lang="en-US" baseline="0" dirty="0" smtClean="0"/>
              <a:t>The breadth of Amazon’s catalog draws more customers to the site and increases the likelihood that even those looking for rare books come to Amazon first.  Chris Anderson in an article in Wired magazine in 2004 described this as the ‘long tail’ business model. </a:t>
            </a:r>
          </a:p>
          <a:p>
            <a:endParaRPr lang="en-US" baseline="0" dirty="0" smtClean="0"/>
          </a:p>
          <a:p>
            <a:r>
              <a:rPr lang="en-US" baseline="0" dirty="0" smtClean="0"/>
              <a:t>Amazon’s business model has also changed over the years. Although it started as a bookseller, it soon diversified into other somewhat similar products like CDs and DVDs. Why was this? </a:t>
            </a:r>
          </a:p>
          <a:p>
            <a:endParaRPr lang="en-US" baseline="0" dirty="0" smtClean="0"/>
          </a:p>
          <a:p>
            <a:r>
              <a:rPr lang="en-US" baseline="0" dirty="0" smtClean="0"/>
              <a:t>Well, a key part of Amazon’s business model depends on its very efficient - in other words low cost per item shipped - warehousing and distribution system. And that system can be applied to other products besides books; hence the move into CDs and DVDs.  </a:t>
            </a:r>
          </a:p>
          <a:p>
            <a:endParaRPr lang="en-US" baseline="0" dirty="0" smtClean="0"/>
          </a:p>
          <a:p>
            <a:r>
              <a:rPr lang="en-US" baseline="0" dirty="0" smtClean="0"/>
              <a:t>A second related diversification has been the extension of that fulfillment system to relatively small sellers. Amazon now becomes not just a bookseller but a marketplace supported by a sophisticated supply chain logistics system. </a:t>
            </a:r>
          </a:p>
        </p:txBody>
      </p:sp>
      <p:sp>
        <p:nvSpPr>
          <p:cNvPr id="4" name="Slide Number Placeholder 3"/>
          <p:cNvSpPr>
            <a:spLocks noGrp="1"/>
          </p:cNvSpPr>
          <p:nvPr>
            <p:ph type="sldNum" sz="quarter" idx="10"/>
          </p:nvPr>
        </p:nvSpPr>
        <p:spPr/>
        <p:txBody>
          <a:bodyPr/>
          <a:lstStyle/>
          <a:p>
            <a:fld id="{CA013EB9-D285-48F8-9F79-F140968B6187}"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Although in many ways Amazon’s business model could be seen simply as a refinement of a fairly straightforward existing    model, it has some very nice features.</a:t>
            </a:r>
          </a:p>
          <a:p>
            <a:endParaRPr lang="en-US" baseline="0" dirty="0" smtClean="0"/>
          </a:p>
          <a:p>
            <a:r>
              <a:rPr lang="en-US" baseline="0" dirty="0" smtClean="0"/>
              <a:t>Retailers, particularly those with low prices (and low margins), need rapid turnover of their stock because carrying inventory that doesn’t move quickly is costly. If you think about amount of profit on a per-book basis - the contribution margin – the lower this is, the more times you have to sell a product in a week to cover your fixed costs of holding the inventory.  That’s why low margin retailers generally only stock really popular items (to the left of the red line in the illustration). </a:t>
            </a:r>
          </a:p>
          <a:p>
            <a:endParaRPr lang="en-US" baseline="0" dirty="0" smtClean="0"/>
          </a:p>
          <a:p>
            <a:r>
              <a:rPr lang="en-US" baseline="0" dirty="0" smtClean="0"/>
              <a:t>Because the Internet opens up a huge potential customer base, Amazon can stock some fairly esoteric books – those to the right of the red line, in the ‘long tail’.   Amazons expects that somewhere among their potential customer base (i.e., anyone with an internet connection and an interest in books) there is almost certainly somebody who wants those more esoteric items, and so Amazon won’t have to hang onto those items for too long. </a:t>
            </a:r>
          </a:p>
          <a:p>
            <a:endParaRPr lang="en-US" baseline="0" dirty="0" smtClean="0"/>
          </a:p>
          <a:p>
            <a:r>
              <a:rPr lang="en-US" baseline="0" dirty="0" smtClean="0"/>
              <a:t>The breadth of Amazon’s catalog draws more customers to the site and increases the likelihood that even those looking for rare books come to Amazon first.  Chris Anderson in an article in Wired magazine in 2004 described this as the ‘long tail’ business model. </a:t>
            </a:r>
          </a:p>
          <a:p>
            <a:endParaRPr lang="en-US" baseline="0" dirty="0" smtClean="0"/>
          </a:p>
          <a:p>
            <a:r>
              <a:rPr lang="en-US" baseline="0" dirty="0" smtClean="0"/>
              <a:t>Amazon’s business model has also changed over the years. Although it started as a bookseller, it soon diversified into other somewhat similar products like CDs and DVDs. Why was this? </a:t>
            </a:r>
          </a:p>
          <a:p>
            <a:endParaRPr lang="en-US" baseline="0" dirty="0" smtClean="0"/>
          </a:p>
          <a:p>
            <a:r>
              <a:rPr lang="en-US" baseline="0" dirty="0" smtClean="0"/>
              <a:t>Well, a key part of Amazon’s business model depends on its very efficient - in other words low cost per item shipped - warehousing and distribution system. And that system can be applied to other products besides books; hence the move into CDs and DVDs.  </a:t>
            </a:r>
          </a:p>
          <a:p>
            <a:endParaRPr lang="en-US" baseline="0" dirty="0" smtClean="0"/>
          </a:p>
          <a:p>
            <a:r>
              <a:rPr lang="en-US" baseline="0" dirty="0" smtClean="0"/>
              <a:t>A second related diversification has been the extension of that fulfillment system to relatively small sellers. Amazon now becomes not just a bookseller but a marketplace supported by a sophisticated supply chain logistics system. </a:t>
            </a:r>
          </a:p>
        </p:txBody>
      </p:sp>
      <p:sp>
        <p:nvSpPr>
          <p:cNvPr id="4" name="Slide Number Placeholder 3"/>
          <p:cNvSpPr>
            <a:spLocks noGrp="1"/>
          </p:cNvSpPr>
          <p:nvPr>
            <p:ph type="sldNum" sz="quarter" idx="10"/>
          </p:nvPr>
        </p:nvSpPr>
        <p:spPr/>
        <p:txBody>
          <a:bodyPr/>
          <a:lstStyle/>
          <a:p>
            <a:fld id="{CA013EB9-D285-48F8-9F79-F140968B6187}"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Google is an example of a new business model. Google started life as the brainchild of a couple of computer scientists at Stanford who wanted to solve the problem of finding things on the Internet. </a:t>
            </a:r>
          </a:p>
          <a:p>
            <a:endParaRPr lang="en-US" baseline="0" dirty="0" smtClean="0"/>
          </a:p>
          <a:p>
            <a:r>
              <a:rPr lang="en-US" baseline="0" dirty="0" smtClean="0"/>
              <a:t>As part of their Ph.D. thesis they developed and wrote an innovative new search algorithm. Before Google, the place most people went to look for things on the Internet was Yahoo. Yahoo was initially just a database of URLs presented to users in a hierarchical organizational scheme. The ability to search database was added later, and the search engine was born.  </a:t>
            </a:r>
          </a:p>
          <a:p>
            <a:endParaRPr lang="en-US" baseline="0" dirty="0" smtClean="0"/>
          </a:p>
          <a:p>
            <a:r>
              <a:rPr lang="en-US" baseline="0" dirty="0" smtClean="0"/>
              <a:t>The problem with Yahoo was that the information it held was organized and cataloged manually by teams of people who looked at new sites and classified the URLs.  Not only was this approach costly and inefficient, it couldn’t keep up with the growth of the Internet and increasingly didn’t give you back particularly useful information. </a:t>
            </a:r>
          </a:p>
          <a:p>
            <a:endParaRPr lang="en-US" baseline="0" dirty="0" smtClean="0"/>
          </a:p>
          <a:p>
            <a:r>
              <a:rPr lang="en-US" baseline="0" dirty="0" smtClean="0"/>
              <a:t>Google’s search algorithm, in contrast, was completely automated, comprehensive and generated much more useful search results than its competitors, of which by 2000 there were several besides Yahoo including, Lycos, Excite, </a:t>
            </a:r>
            <a:r>
              <a:rPr lang="en-US" baseline="0" dirty="0" err="1" smtClean="0"/>
              <a:t>Infoseek</a:t>
            </a:r>
            <a:r>
              <a:rPr lang="en-US" baseline="0" dirty="0" smtClean="0"/>
              <a:t>, </a:t>
            </a:r>
            <a:r>
              <a:rPr lang="en-US" baseline="0" dirty="0" err="1" smtClean="0"/>
              <a:t>AltaVistsa</a:t>
            </a:r>
            <a:r>
              <a:rPr lang="en-US" baseline="0" dirty="0" smtClean="0"/>
              <a:t>, and </a:t>
            </a:r>
            <a:r>
              <a:rPr lang="en-US" baseline="0" dirty="0" err="1" smtClean="0"/>
              <a:t>AskJeeves</a:t>
            </a:r>
            <a:r>
              <a:rPr lang="en-US" baseline="0" dirty="0" smtClean="0"/>
              <a:t> (now simply Ask).</a:t>
            </a:r>
          </a:p>
          <a:p>
            <a:endParaRPr lang="en-US" baseline="0" dirty="0" smtClean="0"/>
          </a:p>
          <a:p>
            <a:r>
              <a:rPr lang="en-US" baseline="0" dirty="0" smtClean="0"/>
              <a:t>But if Google was to be a business, the unanswered question in the early 2000s was: “How would it make money from search”?</a:t>
            </a:r>
          </a:p>
          <a:p>
            <a:endParaRPr lang="en-US" baseline="0" dirty="0" smtClean="0"/>
          </a:p>
          <a:p>
            <a:r>
              <a:rPr lang="en-US" baseline="0" dirty="0" smtClean="0"/>
              <a:t>One business model might have been to have users create accounts and pay a subscription. Another would be to have people pay for each search, but that would probably have severely dampened its use. </a:t>
            </a:r>
          </a:p>
          <a:p>
            <a:endParaRPr lang="en-US" baseline="0" dirty="0" smtClean="0"/>
          </a:p>
          <a:p>
            <a:r>
              <a:rPr lang="en-US" baseline="0" dirty="0" smtClean="0"/>
              <a:t>Google’s answer was to offer advertisers the chance to pay to have links to their sites appear at the top of the search list or to have relevant links appear along side the search results and have advertisers pay every time users click through the link.</a:t>
            </a:r>
          </a:p>
        </p:txBody>
      </p:sp>
      <p:sp>
        <p:nvSpPr>
          <p:cNvPr id="4" name="Slide Number Placeholder 3"/>
          <p:cNvSpPr>
            <a:spLocks noGrp="1"/>
          </p:cNvSpPr>
          <p:nvPr>
            <p:ph type="sldNum" sz="quarter" idx="10"/>
          </p:nvPr>
        </p:nvSpPr>
        <p:spPr/>
        <p:txBody>
          <a:bodyPr/>
          <a:lstStyle/>
          <a:p>
            <a:fld id="{CA013EB9-D285-48F8-9F79-F140968B618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6369"/>
            <a:ext cx="7772400" cy="1274022"/>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368040"/>
            <a:ext cx="6400800" cy="15189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t>5/23/2015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209716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B1E6B-E5C5-2449-8ACB-FCCFF0477732}" type="datetimeFigureOut">
              <a:rPr lang="en-US" smtClean="0"/>
              <a:t>5/23/2015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241160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19314"/>
            <a:ext cx="7772400" cy="118046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19152"/>
            <a:ext cx="7772400" cy="13001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B1E6B-E5C5-2449-8ACB-FCCFF0477732}" type="datetimeFigureOut">
              <a:rPr lang="en-US" smtClean="0"/>
              <a:t>5/23/2015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173730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86841"/>
            <a:ext cx="4038600" cy="3922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B1E6B-E5C5-2449-8ACB-FCCFF0477732}" type="datetimeFigureOut">
              <a:rPr lang="en-US" smtClean="0"/>
              <a:t>5/23/2015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385724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30431"/>
            <a:ext cx="4040188"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84891"/>
            <a:ext cx="4040188"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330431"/>
            <a:ext cx="4041775" cy="55446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84891"/>
            <a:ext cx="4041775" cy="34244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B1E6B-E5C5-2449-8ACB-FCCFF0477732}" type="datetimeFigureOut">
              <a:rPr lang="en-US" smtClean="0"/>
              <a:t>5/23/2015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1604969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B1E6B-E5C5-2449-8ACB-FCCFF0477732}" type="datetimeFigureOut">
              <a:rPr lang="en-US" smtClean="0"/>
              <a:t>5/23/2015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421864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stretch>
            <a:fillRect/>
          </a:stretch>
        </p:blipFill>
        <p:spPr>
          <a:xfrm>
            <a:off x="12700" y="0"/>
            <a:ext cx="9124972" cy="5943600"/>
          </a:xfrm>
          <a:prstGeom prst="rect">
            <a:avLst/>
          </a:prstGeom>
        </p:spPr>
      </p:pic>
      <p:sp>
        <p:nvSpPr>
          <p:cNvPr id="2" name="Title Placeholder 1"/>
          <p:cNvSpPr>
            <a:spLocks noGrp="1"/>
          </p:cNvSpPr>
          <p:nvPr>
            <p:ph type="title"/>
          </p:nvPr>
        </p:nvSpPr>
        <p:spPr>
          <a:xfrm>
            <a:off x="2152650" y="66675"/>
            <a:ext cx="6534150" cy="5238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828675"/>
            <a:ext cx="8229600" cy="44806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508837"/>
            <a:ext cx="2133600" cy="316442"/>
          </a:xfrm>
          <a:prstGeom prst="rect">
            <a:avLst/>
          </a:prstGeom>
        </p:spPr>
        <p:txBody>
          <a:bodyPr vert="horz" lIns="91440" tIns="45720" rIns="91440" bIns="45720" rtlCol="0" anchor="ctr"/>
          <a:lstStyle>
            <a:lvl1pPr algn="l">
              <a:defRPr sz="1200">
                <a:solidFill>
                  <a:schemeClr val="tx1">
                    <a:tint val="75000"/>
                  </a:schemeClr>
                </a:solidFill>
              </a:defRPr>
            </a:lvl1pPr>
          </a:lstStyle>
          <a:p>
            <a:fld id="{F9CB1E6B-E5C5-2449-8ACB-FCCFF0477732}" type="datetimeFigureOut">
              <a:rPr lang="en-US" smtClean="0"/>
              <a:t>5/23/2015</a:t>
            </a:fld>
            <a:endParaRPr lang="en-US"/>
          </a:p>
        </p:txBody>
      </p:sp>
      <p:sp>
        <p:nvSpPr>
          <p:cNvPr id="5" name="Footer Placeholder 4"/>
          <p:cNvSpPr>
            <a:spLocks noGrp="1"/>
          </p:cNvSpPr>
          <p:nvPr>
            <p:ph type="ftr" sz="quarter" idx="3"/>
          </p:nvPr>
        </p:nvSpPr>
        <p:spPr>
          <a:xfrm>
            <a:off x="3124200" y="5508837"/>
            <a:ext cx="2895600" cy="31644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508837"/>
            <a:ext cx="2133600" cy="316442"/>
          </a:xfrm>
          <a:prstGeom prst="rect">
            <a:avLst/>
          </a:prstGeom>
        </p:spPr>
        <p:txBody>
          <a:bodyPr vert="horz" lIns="91440" tIns="45720" rIns="91440" bIns="45720" rtlCol="0" anchor="ctr"/>
          <a:lstStyle>
            <a:lvl1pPr algn="r">
              <a:defRPr sz="1200">
                <a:solidFill>
                  <a:schemeClr val="tx1">
                    <a:tint val="75000"/>
                  </a:schemeClr>
                </a:solidFill>
              </a:defRPr>
            </a:lvl1pPr>
          </a:lstStyle>
          <a:p>
            <a:fld id="{34E7E628-D8CE-DA44-BFF7-C4887CBB62DB}" type="slidenum">
              <a:rPr lang="en-US" smtClean="0"/>
              <a:t>‹#›</a:t>
            </a:fld>
            <a:endParaRPr lang="en-US"/>
          </a:p>
        </p:txBody>
      </p:sp>
    </p:spTree>
    <p:extLst>
      <p:ext uri="{BB962C8B-B14F-4D97-AF65-F5344CB8AC3E}">
        <p14:creationId xmlns:p14="http://schemas.microsoft.com/office/powerpoint/2010/main" val="260546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457200" rtl="0" eaLnBrk="1" latinLnBrk="0" hangingPunct="1">
        <a:spcBef>
          <a:spcPct val="0"/>
        </a:spcBef>
        <a:buNone/>
        <a:defRPr sz="3200" kern="1200">
          <a:solidFill>
            <a:srgbClr val="005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55A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55A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55A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55A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55A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00" y="-31880"/>
            <a:ext cx="9321800" cy="6006224"/>
          </a:xfrm>
          <a:prstGeom prst="rect">
            <a:avLst/>
          </a:prstGeom>
        </p:spPr>
      </p:pic>
    </p:spTree>
    <p:extLst>
      <p:ext uri="{BB962C8B-B14F-4D97-AF65-F5344CB8AC3E}">
        <p14:creationId xmlns:p14="http://schemas.microsoft.com/office/powerpoint/2010/main" val="83476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Google’s Business Model</a:t>
            </a:r>
            <a:endParaRPr lang="en-US" dirty="0"/>
          </a:p>
        </p:txBody>
      </p:sp>
      <p:sp>
        <p:nvSpPr>
          <p:cNvPr id="3" name="Content Placeholder 2"/>
          <p:cNvSpPr>
            <a:spLocks noGrp="1"/>
          </p:cNvSpPr>
          <p:nvPr>
            <p:ph idx="1"/>
          </p:nvPr>
        </p:nvSpPr>
        <p:spPr>
          <a:xfrm>
            <a:off x="838200" y="885825"/>
            <a:ext cx="7620000" cy="4463415"/>
          </a:xfrm>
        </p:spPr>
        <p:txBody>
          <a:bodyPr>
            <a:normAutofit fontScale="92500" lnSpcReduction="10000"/>
          </a:bodyPr>
          <a:lstStyle/>
          <a:p>
            <a:r>
              <a:rPr lang="en-US" dirty="0" smtClean="0"/>
              <a:t>Initially just another search engine, (albeit a very good one).</a:t>
            </a:r>
          </a:p>
          <a:p>
            <a:r>
              <a:rPr lang="en-US" dirty="0" smtClean="0"/>
              <a:t>Gradually beat out earlier rivals (Yahoo, Lycos, Excite, </a:t>
            </a:r>
            <a:r>
              <a:rPr lang="en-US" dirty="0" err="1" smtClean="0"/>
              <a:t>Infoseek</a:t>
            </a:r>
            <a:r>
              <a:rPr lang="en-US" dirty="0" smtClean="0"/>
              <a:t>, </a:t>
            </a:r>
            <a:r>
              <a:rPr lang="en-US" dirty="0" err="1" smtClean="0"/>
              <a:t>AltaVistsa</a:t>
            </a:r>
            <a:r>
              <a:rPr lang="en-US" dirty="0" smtClean="0"/>
              <a:t>, and </a:t>
            </a:r>
            <a:r>
              <a:rPr lang="en-US" dirty="0" err="1" smtClean="0"/>
              <a:t>AskJeeves</a:t>
            </a:r>
            <a:r>
              <a:rPr lang="en-US" dirty="0" smtClean="0"/>
              <a:t>)</a:t>
            </a:r>
          </a:p>
          <a:p>
            <a:r>
              <a:rPr lang="en-US" dirty="0" smtClean="0"/>
              <a:t>How to make money from search?</a:t>
            </a:r>
          </a:p>
          <a:p>
            <a:r>
              <a:rPr lang="en-US" dirty="0" smtClean="0"/>
              <a:t>Subscription, user fee?</a:t>
            </a:r>
          </a:p>
          <a:p>
            <a:r>
              <a:rPr lang="en-US" dirty="0" smtClean="0"/>
              <a:t>Search Top billing</a:t>
            </a:r>
          </a:p>
          <a:p>
            <a:r>
              <a:rPr lang="en-US" dirty="0" smtClean="0"/>
              <a:t>Result Click Through</a:t>
            </a:r>
          </a:p>
        </p:txBody>
      </p:sp>
    </p:spTree>
    <p:extLst>
      <p:ext uri="{BB962C8B-B14F-4D97-AF65-F5344CB8AC3E}">
        <p14:creationId xmlns:p14="http://schemas.microsoft.com/office/powerpoint/2010/main" val="275398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Quibid’s</a:t>
            </a:r>
            <a:r>
              <a:rPr lang="en-US" dirty="0" smtClean="0"/>
              <a:t> Business Model</a:t>
            </a:r>
            <a:endParaRPr lang="en-US" dirty="0"/>
          </a:p>
        </p:txBody>
      </p:sp>
      <p:sp>
        <p:nvSpPr>
          <p:cNvPr id="3" name="Content Placeholder 2"/>
          <p:cNvSpPr>
            <a:spLocks noGrp="1"/>
          </p:cNvSpPr>
          <p:nvPr>
            <p:ph idx="1"/>
          </p:nvPr>
        </p:nvSpPr>
        <p:spPr>
          <a:xfrm>
            <a:off x="838200" y="1140989"/>
            <a:ext cx="7620000" cy="3922501"/>
          </a:xfrm>
        </p:spPr>
        <p:txBody>
          <a:bodyPr>
            <a:normAutofit fontScale="92500" lnSpcReduction="20000"/>
          </a:bodyPr>
          <a:lstStyle/>
          <a:p>
            <a:pPr>
              <a:lnSpc>
                <a:spcPct val="120000"/>
              </a:lnSpc>
            </a:pPr>
            <a:r>
              <a:rPr lang="en-US" dirty="0" smtClean="0"/>
              <a:t>‘Endless auction’ (hard to do in physical space)</a:t>
            </a:r>
          </a:p>
          <a:p>
            <a:pPr>
              <a:lnSpc>
                <a:spcPct val="200000"/>
              </a:lnSpc>
            </a:pPr>
            <a:r>
              <a:rPr lang="en-US" dirty="0" smtClean="0"/>
              <a:t>Winners pay…</a:t>
            </a:r>
          </a:p>
          <a:p>
            <a:pPr>
              <a:lnSpc>
                <a:spcPct val="200000"/>
              </a:lnSpc>
            </a:pPr>
            <a:r>
              <a:rPr lang="en-US" dirty="0" smtClean="0"/>
              <a:t>But so do the (very many ) losers</a:t>
            </a:r>
          </a:p>
          <a:p>
            <a:pPr>
              <a:lnSpc>
                <a:spcPct val="200000"/>
              </a:lnSpc>
            </a:pPr>
            <a:r>
              <a:rPr lang="en-US" dirty="0" smtClean="0"/>
              <a:t>So </a:t>
            </a:r>
            <a:r>
              <a:rPr lang="en-US" dirty="0" err="1" smtClean="0"/>
              <a:t>Quibids</a:t>
            </a:r>
            <a:r>
              <a:rPr lang="en-US" dirty="0" smtClean="0"/>
              <a:t> get paid multiple times </a:t>
            </a:r>
          </a:p>
        </p:txBody>
      </p:sp>
    </p:spTree>
    <p:extLst>
      <p:ext uri="{BB962C8B-B14F-4D97-AF65-F5344CB8AC3E}">
        <p14:creationId xmlns:p14="http://schemas.microsoft.com/office/powerpoint/2010/main" val="317212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edX</a:t>
            </a:r>
            <a:r>
              <a:rPr lang="en-US" dirty="0" smtClean="0"/>
              <a:t>’ Business Model</a:t>
            </a:r>
            <a:endParaRPr lang="en-US" dirty="0"/>
          </a:p>
        </p:txBody>
      </p:sp>
      <p:sp>
        <p:nvSpPr>
          <p:cNvPr id="3" name="Content Placeholder 2"/>
          <p:cNvSpPr>
            <a:spLocks noGrp="1"/>
          </p:cNvSpPr>
          <p:nvPr>
            <p:ph idx="1"/>
          </p:nvPr>
        </p:nvSpPr>
        <p:spPr>
          <a:xfrm>
            <a:off x="838200" y="1426739"/>
            <a:ext cx="7620000" cy="3922501"/>
          </a:xfrm>
        </p:spPr>
        <p:txBody>
          <a:bodyPr>
            <a:normAutofit fontScale="92500" lnSpcReduction="10000"/>
          </a:bodyPr>
          <a:lstStyle/>
          <a:p>
            <a:r>
              <a:rPr lang="en-US" dirty="0" smtClean="0"/>
              <a:t>Leverage a well known brand</a:t>
            </a:r>
          </a:p>
          <a:p>
            <a:r>
              <a:rPr lang="en-US" dirty="0" smtClean="0"/>
              <a:t>Take existing material </a:t>
            </a:r>
          </a:p>
          <a:p>
            <a:r>
              <a:rPr lang="en-US" dirty="0" smtClean="0"/>
              <a:t>Possibly add fancy post production (cost $500k)</a:t>
            </a:r>
          </a:p>
          <a:p>
            <a:r>
              <a:rPr lang="en-US" dirty="0" smtClean="0"/>
              <a:t>Put it on the web </a:t>
            </a:r>
          </a:p>
          <a:p>
            <a:r>
              <a:rPr lang="en-US" dirty="0" smtClean="0"/>
              <a:t>Sell this to other universities</a:t>
            </a:r>
          </a:p>
          <a:p>
            <a:pPr lvl="1"/>
            <a:r>
              <a:rPr lang="en-US" dirty="0" smtClean="0"/>
              <a:t>for $250k</a:t>
            </a:r>
          </a:p>
          <a:p>
            <a:pPr lvl="1"/>
            <a:r>
              <a:rPr lang="en-US" dirty="0" smtClean="0"/>
              <a:t>Plus 30% of all student fees above that</a:t>
            </a:r>
          </a:p>
          <a:p>
            <a:endParaRPr lang="en-US" dirty="0" smtClean="0"/>
          </a:p>
        </p:txBody>
      </p:sp>
    </p:spTree>
    <p:extLst>
      <p:ext uri="{BB962C8B-B14F-4D97-AF65-F5344CB8AC3E}">
        <p14:creationId xmlns:p14="http://schemas.microsoft.com/office/powerpoint/2010/main" val="205364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usiness_model_components.png"/>
          <p:cNvPicPr>
            <a:picLocks noChangeAspect="1"/>
          </p:cNvPicPr>
          <p:nvPr/>
        </p:nvPicPr>
        <p:blipFill>
          <a:blip r:embed="rId2"/>
          <a:stretch>
            <a:fillRect/>
          </a:stretch>
        </p:blipFill>
        <p:spPr>
          <a:xfrm>
            <a:off x="876300" y="1758898"/>
            <a:ext cx="7924800" cy="2269542"/>
          </a:xfrm>
          <a:prstGeom prst="rect">
            <a:avLst/>
          </a:prstGeom>
        </p:spPr>
      </p:pic>
      <p:sp>
        <p:nvSpPr>
          <p:cNvPr id="2" name="Title 1"/>
          <p:cNvSpPr>
            <a:spLocks noGrp="1"/>
          </p:cNvSpPr>
          <p:nvPr>
            <p:ph type="title"/>
          </p:nvPr>
        </p:nvSpPr>
        <p:spPr/>
        <p:txBody>
          <a:bodyPr/>
          <a:lstStyle/>
          <a:p>
            <a:r>
              <a:rPr lang="en-US" dirty="0" smtClean="0"/>
              <a:t>A General Template</a:t>
            </a:r>
            <a:endParaRPr lang="en-US" dirty="0"/>
          </a:p>
        </p:txBody>
      </p:sp>
      <p:sp>
        <p:nvSpPr>
          <p:cNvPr id="4" name="TextBox 3"/>
          <p:cNvSpPr txBox="1"/>
          <p:nvPr/>
        </p:nvSpPr>
        <p:spPr>
          <a:xfrm>
            <a:off x="7620000" y="5730209"/>
            <a:ext cx="1476686" cy="246221"/>
          </a:xfrm>
          <a:prstGeom prst="rect">
            <a:avLst/>
          </a:prstGeom>
          <a:noFill/>
        </p:spPr>
        <p:txBody>
          <a:bodyPr wrap="none" rtlCol="0">
            <a:spAutoFit/>
          </a:bodyPr>
          <a:lstStyle/>
          <a:p>
            <a:r>
              <a:rPr lang="en-US" sz="1000" b="1" dirty="0" smtClean="0">
                <a:solidFill>
                  <a:schemeClr val="bg2"/>
                </a:solidFill>
                <a:latin typeface="Arial" pitchFamily="34" charset="0"/>
                <a:cs typeface="Arial" pitchFamily="34" charset="0"/>
              </a:rPr>
              <a:t>Miller / Okumoto, Inc.</a:t>
            </a:r>
            <a:endParaRPr lang="en-US" sz="1000" b="1"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29888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685800"/>
            <a:ext cx="9144000" cy="5257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038850" y="990600"/>
            <a:ext cx="2667000" cy="2971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2"/>
              </a:solidFill>
            </a:endParaRPr>
          </a:p>
          <a:p>
            <a:pPr algn="ctr"/>
            <a:r>
              <a:rPr lang="en-US" b="1" dirty="0" smtClean="0">
                <a:solidFill>
                  <a:schemeClr val="tx2"/>
                </a:solidFill>
                <a:latin typeface="Arial" pitchFamily="34" charset="0"/>
                <a:cs typeface="Arial" pitchFamily="34" charset="0"/>
              </a:rPr>
              <a:t>Retail Client</a:t>
            </a:r>
          </a:p>
          <a:p>
            <a:pPr algn="ctr"/>
            <a:r>
              <a:rPr lang="en-US" sz="1200" b="1" dirty="0" smtClean="0">
                <a:solidFill>
                  <a:schemeClr val="tx2"/>
                </a:solidFill>
                <a:latin typeface="Arial" pitchFamily="34" charset="0"/>
                <a:cs typeface="Arial" pitchFamily="34" charset="0"/>
              </a:rPr>
              <a:t>(Level - Pilot)</a:t>
            </a:r>
            <a:endParaRPr lang="en-US" sz="1200" b="1" dirty="0">
              <a:solidFill>
                <a:schemeClr val="tx2"/>
              </a:solidFill>
              <a:latin typeface="Arial" pitchFamily="34" charset="0"/>
              <a:cs typeface="Arial" pitchFamily="34" charset="0"/>
            </a:endParaRPr>
          </a:p>
        </p:txBody>
      </p:sp>
      <p:sp>
        <p:nvSpPr>
          <p:cNvPr id="17" name="Rectangle 16"/>
          <p:cNvSpPr/>
          <p:nvPr/>
        </p:nvSpPr>
        <p:spPr>
          <a:xfrm>
            <a:off x="704850" y="990600"/>
            <a:ext cx="2667000" cy="2971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2"/>
              </a:solidFill>
            </a:endParaRPr>
          </a:p>
          <a:p>
            <a:pPr algn="ctr"/>
            <a:r>
              <a:rPr lang="en-US" b="1" dirty="0" smtClean="0">
                <a:solidFill>
                  <a:schemeClr val="tx2"/>
                </a:solidFill>
                <a:latin typeface="Arial" pitchFamily="34" charset="0"/>
                <a:cs typeface="Arial" pitchFamily="34" charset="0"/>
              </a:rPr>
              <a:t>dunnhumby</a:t>
            </a:r>
          </a:p>
          <a:p>
            <a:pPr algn="ctr"/>
            <a:r>
              <a:rPr lang="en-US" sz="1200" b="1" dirty="0" smtClean="0">
                <a:solidFill>
                  <a:schemeClr val="tx2"/>
                </a:solidFill>
                <a:latin typeface="Arial" pitchFamily="34" charset="0"/>
                <a:cs typeface="Arial" pitchFamily="34" charset="0"/>
              </a:rPr>
              <a:t>(Vendor)</a:t>
            </a:r>
            <a:endParaRPr lang="en-US" sz="1200" b="1" dirty="0">
              <a:solidFill>
                <a:schemeClr val="tx2"/>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a:t>Business Model – </a:t>
            </a:r>
            <a:r>
              <a:rPr lang="en-US" dirty="0" smtClean="0"/>
              <a:t>Example</a:t>
            </a:r>
            <a:endParaRPr lang="en-US" dirty="0"/>
          </a:p>
        </p:txBody>
      </p:sp>
      <p:sp>
        <p:nvSpPr>
          <p:cNvPr id="5" name="TextBox 4"/>
          <p:cNvSpPr txBox="1"/>
          <p:nvPr/>
        </p:nvSpPr>
        <p:spPr>
          <a:xfrm>
            <a:off x="7258050" y="5730209"/>
            <a:ext cx="1476686" cy="246221"/>
          </a:xfrm>
          <a:prstGeom prst="rect">
            <a:avLst/>
          </a:prstGeom>
          <a:noFill/>
        </p:spPr>
        <p:txBody>
          <a:bodyPr wrap="none" rtlCol="0">
            <a:spAutoFit/>
          </a:bodyPr>
          <a:lstStyle/>
          <a:p>
            <a:r>
              <a:rPr lang="en-US" sz="1000" b="1" dirty="0" smtClean="0">
                <a:solidFill>
                  <a:schemeClr val="bg2"/>
                </a:solidFill>
                <a:latin typeface="Arial" pitchFamily="34" charset="0"/>
                <a:cs typeface="Arial" pitchFamily="34" charset="0"/>
              </a:rPr>
              <a:t>Miller / Okumoto, Inc.</a:t>
            </a:r>
            <a:endParaRPr lang="en-US" sz="1000" b="1" dirty="0">
              <a:solidFill>
                <a:schemeClr val="bg2"/>
              </a:solidFill>
              <a:latin typeface="Arial" pitchFamily="34" charset="0"/>
              <a:cs typeface="Arial" pitchFamily="34" charset="0"/>
            </a:endParaRPr>
          </a:p>
        </p:txBody>
      </p:sp>
      <p:sp>
        <p:nvSpPr>
          <p:cNvPr id="6" name="Rounded Rectangle 5"/>
          <p:cNvSpPr/>
          <p:nvPr/>
        </p:nvSpPr>
        <p:spPr>
          <a:xfrm>
            <a:off x="857250" y="1783080"/>
            <a:ext cx="2286000" cy="72644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Client Interface Team</a:t>
            </a:r>
          </a:p>
          <a:p>
            <a:pPr marL="228600" indent="-228600">
              <a:buAutoNum type="arabicPeriod"/>
            </a:pPr>
            <a:r>
              <a:rPr lang="en-US" sz="900" dirty="0" smtClean="0">
                <a:solidFill>
                  <a:schemeClr val="tx2"/>
                </a:solidFill>
                <a:latin typeface="Arial" pitchFamily="34" charset="0"/>
                <a:cs typeface="Arial" pitchFamily="34" charset="0"/>
              </a:rPr>
              <a:t>Who are the members?</a:t>
            </a:r>
          </a:p>
          <a:p>
            <a:pPr marL="228600" indent="-228600">
              <a:buAutoNum type="arabicPeriod"/>
            </a:pPr>
            <a:r>
              <a:rPr lang="en-US" sz="900" dirty="0" smtClean="0">
                <a:solidFill>
                  <a:schemeClr val="tx2"/>
                </a:solidFill>
                <a:latin typeface="Arial" pitchFamily="34" charset="0"/>
                <a:cs typeface="Arial" pitchFamily="34" charset="0"/>
              </a:rPr>
              <a:t>What skills should they possess?</a:t>
            </a:r>
          </a:p>
          <a:p>
            <a:pPr marL="228600" indent="-228600">
              <a:buAutoNum type="arabicPeriod"/>
            </a:pPr>
            <a:r>
              <a:rPr lang="en-US" sz="900" dirty="0" smtClean="0">
                <a:solidFill>
                  <a:schemeClr val="tx2"/>
                </a:solidFill>
                <a:latin typeface="Arial" pitchFamily="34" charset="0"/>
                <a:cs typeface="Arial" pitchFamily="34" charset="0"/>
              </a:rPr>
              <a:t>What level of experience?</a:t>
            </a:r>
          </a:p>
          <a:p>
            <a:endParaRPr lang="en-US" sz="1200" dirty="0">
              <a:solidFill>
                <a:schemeClr val="tx2"/>
              </a:solidFill>
              <a:latin typeface="Arial" pitchFamily="34" charset="0"/>
              <a:cs typeface="Arial" pitchFamily="34" charset="0"/>
            </a:endParaRPr>
          </a:p>
        </p:txBody>
      </p:sp>
      <p:sp>
        <p:nvSpPr>
          <p:cNvPr id="7" name="Rounded Rectangle 6"/>
          <p:cNvSpPr/>
          <p:nvPr/>
        </p:nvSpPr>
        <p:spPr>
          <a:xfrm>
            <a:off x="857250" y="2575560"/>
            <a:ext cx="2286000" cy="59436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Solutions Team</a:t>
            </a:r>
            <a:endParaRPr lang="en-US" sz="900" b="1" dirty="0" smtClean="0">
              <a:solidFill>
                <a:schemeClr val="tx2"/>
              </a:solidFill>
              <a:latin typeface="Arial" pitchFamily="34" charset="0"/>
              <a:cs typeface="Arial" pitchFamily="34" charset="0"/>
            </a:endParaRPr>
          </a:p>
          <a:p>
            <a:pPr marL="228600" indent="-228600">
              <a:buAutoNum type="arabicPeriod"/>
            </a:pPr>
            <a:r>
              <a:rPr lang="en-US" sz="900" dirty="0" smtClean="0">
                <a:solidFill>
                  <a:schemeClr val="tx2"/>
                </a:solidFill>
                <a:latin typeface="Arial" pitchFamily="34" charset="0"/>
                <a:cs typeface="Arial" pitchFamily="34" charset="0"/>
              </a:rPr>
              <a:t>Is this a dedicated group?</a:t>
            </a:r>
          </a:p>
          <a:p>
            <a:pPr marL="228600" indent="-228600">
              <a:buAutoNum type="arabicPeriod"/>
            </a:pPr>
            <a:r>
              <a:rPr lang="en-US" sz="900" dirty="0" smtClean="0">
                <a:solidFill>
                  <a:schemeClr val="tx2"/>
                </a:solidFill>
                <a:latin typeface="Arial" pitchFamily="34" charset="0"/>
                <a:cs typeface="Arial" pitchFamily="34" charset="0"/>
              </a:rPr>
              <a:t>What skills should they possess?</a:t>
            </a:r>
          </a:p>
          <a:p>
            <a:pPr marL="228600" indent="-228600">
              <a:buAutoNum type="arabicPeriod"/>
            </a:pPr>
            <a:endParaRPr lang="en-US" sz="900" dirty="0" smtClean="0">
              <a:solidFill>
                <a:schemeClr val="tx2"/>
              </a:solidFill>
              <a:latin typeface="Arial" pitchFamily="34" charset="0"/>
              <a:cs typeface="Arial" pitchFamily="34" charset="0"/>
            </a:endParaRPr>
          </a:p>
          <a:p>
            <a:pPr marL="228600" indent="-228600">
              <a:buAutoNum type="arabicPeriod"/>
            </a:pPr>
            <a:endParaRPr lang="en-US" sz="900" dirty="0">
              <a:solidFill>
                <a:schemeClr val="tx2"/>
              </a:solidFill>
              <a:latin typeface="Arial" pitchFamily="34" charset="0"/>
              <a:cs typeface="Arial" pitchFamily="34" charset="0"/>
            </a:endParaRPr>
          </a:p>
        </p:txBody>
      </p:sp>
      <p:sp>
        <p:nvSpPr>
          <p:cNvPr id="8" name="Rounded Rectangle 7"/>
          <p:cNvSpPr/>
          <p:nvPr/>
        </p:nvSpPr>
        <p:spPr>
          <a:xfrm>
            <a:off x="857250" y="3235960"/>
            <a:ext cx="2286000" cy="59436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Outside Partners</a:t>
            </a:r>
          </a:p>
          <a:p>
            <a:pPr marL="228600" indent="-228600">
              <a:buAutoNum type="arabicPeriod"/>
            </a:pPr>
            <a:r>
              <a:rPr lang="en-US" sz="900" dirty="0" smtClean="0">
                <a:solidFill>
                  <a:schemeClr val="tx2"/>
                </a:solidFill>
                <a:latin typeface="Arial" pitchFamily="34" charset="0"/>
                <a:cs typeface="Arial" pitchFamily="34" charset="0"/>
              </a:rPr>
              <a:t>3</a:t>
            </a:r>
            <a:r>
              <a:rPr lang="en-US" sz="900" baseline="30000" dirty="0" smtClean="0">
                <a:solidFill>
                  <a:schemeClr val="tx2"/>
                </a:solidFill>
                <a:latin typeface="Arial" pitchFamily="34" charset="0"/>
                <a:cs typeface="Arial" pitchFamily="34" charset="0"/>
              </a:rPr>
              <a:t>rd</a:t>
            </a:r>
            <a:r>
              <a:rPr lang="en-US" sz="900" dirty="0" smtClean="0">
                <a:solidFill>
                  <a:schemeClr val="tx2"/>
                </a:solidFill>
                <a:latin typeface="Arial" pitchFamily="34" charset="0"/>
                <a:cs typeface="Arial" pitchFamily="34" charset="0"/>
              </a:rPr>
              <a:t> Party data sources?</a:t>
            </a:r>
          </a:p>
          <a:p>
            <a:pPr marL="228600" indent="-228600">
              <a:buAutoNum type="arabicPeriod"/>
            </a:pPr>
            <a:r>
              <a:rPr lang="en-US" sz="900" dirty="0" smtClean="0">
                <a:solidFill>
                  <a:schemeClr val="tx2"/>
                </a:solidFill>
                <a:latin typeface="Arial" pitchFamily="34" charset="0"/>
                <a:cs typeface="Arial" pitchFamily="34" charset="0"/>
              </a:rPr>
              <a:t>3</a:t>
            </a:r>
            <a:r>
              <a:rPr lang="en-US" sz="900" baseline="30000" dirty="0" smtClean="0">
                <a:solidFill>
                  <a:schemeClr val="tx2"/>
                </a:solidFill>
                <a:latin typeface="Arial" pitchFamily="34" charset="0"/>
                <a:cs typeface="Arial" pitchFamily="34" charset="0"/>
              </a:rPr>
              <a:t>rd</a:t>
            </a:r>
            <a:r>
              <a:rPr lang="en-US" sz="900" dirty="0" smtClean="0">
                <a:solidFill>
                  <a:schemeClr val="tx2"/>
                </a:solidFill>
                <a:latin typeface="Arial" pitchFamily="34" charset="0"/>
                <a:cs typeface="Arial" pitchFamily="34" charset="0"/>
              </a:rPr>
              <a:t> Party software products?</a:t>
            </a:r>
          </a:p>
          <a:p>
            <a:endParaRPr lang="en-US" sz="1200" dirty="0">
              <a:solidFill>
                <a:schemeClr val="tx2"/>
              </a:solidFill>
              <a:latin typeface="Arial" pitchFamily="34" charset="0"/>
              <a:cs typeface="Arial" pitchFamily="34" charset="0"/>
            </a:endParaRPr>
          </a:p>
        </p:txBody>
      </p:sp>
      <p:sp>
        <p:nvSpPr>
          <p:cNvPr id="10" name="Rounded Rectangle 9"/>
          <p:cNvSpPr/>
          <p:nvPr/>
        </p:nvSpPr>
        <p:spPr>
          <a:xfrm>
            <a:off x="3524250" y="1651000"/>
            <a:ext cx="2362200" cy="92456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Client  / Vendor Value Proposition</a:t>
            </a:r>
            <a:endParaRPr lang="en-US" sz="900" b="1" dirty="0" smtClean="0">
              <a:solidFill>
                <a:schemeClr val="tx2"/>
              </a:solidFill>
              <a:latin typeface="Arial" pitchFamily="34" charset="0"/>
              <a:cs typeface="Arial" pitchFamily="34" charset="0"/>
            </a:endParaRPr>
          </a:p>
          <a:p>
            <a:pPr marL="228600" indent="-228600">
              <a:buAutoNum type="arabicPeriod"/>
            </a:pPr>
            <a:r>
              <a:rPr lang="en-US" sz="900" dirty="0" smtClean="0">
                <a:solidFill>
                  <a:schemeClr val="tx2"/>
                </a:solidFill>
                <a:latin typeface="Arial" pitchFamily="34" charset="0"/>
                <a:cs typeface="Arial" pitchFamily="34" charset="0"/>
              </a:rPr>
              <a:t>What is Client economic benefit?</a:t>
            </a:r>
          </a:p>
          <a:p>
            <a:pPr marL="228600" indent="-228600">
              <a:buAutoNum type="arabicPeriod"/>
            </a:pPr>
            <a:r>
              <a:rPr lang="en-US" sz="900" dirty="0" smtClean="0">
                <a:solidFill>
                  <a:schemeClr val="tx2"/>
                </a:solidFill>
                <a:latin typeface="Arial" pitchFamily="34" charset="0"/>
                <a:cs typeface="Arial" pitchFamily="34" charset="0"/>
              </a:rPr>
              <a:t>What is Client strategic benefit?</a:t>
            </a:r>
          </a:p>
          <a:p>
            <a:pPr marL="228600" indent="-228600">
              <a:buAutoNum type="arabicPeriod"/>
            </a:pPr>
            <a:r>
              <a:rPr lang="en-US" sz="900" dirty="0" smtClean="0">
                <a:solidFill>
                  <a:schemeClr val="tx2"/>
                </a:solidFill>
                <a:latin typeface="Arial" pitchFamily="34" charset="0"/>
                <a:cs typeface="Arial" pitchFamily="34" charset="0"/>
              </a:rPr>
              <a:t>What is Vendor benefit?</a:t>
            </a:r>
          </a:p>
          <a:p>
            <a:endParaRPr lang="en-US" sz="900" dirty="0">
              <a:solidFill>
                <a:schemeClr val="tx2"/>
              </a:solidFill>
              <a:latin typeface="Arial" pitchFamily="34" charset="0"/>
              <a:cs typeface="Arial" pitchFamily="34" charset="0"/>
            </a:endParaRPr>
          </a:p>
        </p:txBody>
      </p:sp>
      <p:sp>
        <p:nvSpPr>
          <p:cNvPr id="11" name="Rounded Rectangle 10"/>
          <p:cNvSpPr/>
          <p:nvPr/>
        </p:nvSpPr>
        <p:spPr>
          <a:xfrm>
            <a:off x="6267450" y="1915160"/>
            <a:ext cx="2286000" cy="79248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Vendor Interface Team</a:t>
            </a:r>
          </a:p>
          <a:p>
            <a:pPr marL="228600" indent="-228600">
              <a:buAutoNum type="arabicPeriod"/>
            </a:pPr>
            <a:r>
              <a:rPr lang="en-US" sz="900" dirty="0" smtClean="0">
                <a:solidFill>
                  <a:schemeClr val="tx2"/>
                </a:solidFill>
                <a:latin typeface="Arial" pitchFamily="34" charset="0"/>
                <a:cs typeface="Arial" pitchFamily="34" charset="0"/>
              </a:rPr>
              <a:t>Are all levels represented?</a:t>
            </a:r>
          </a:p>
          <a:p>
            <a:pPr marL="228600" indent="-228600">
              <a:buAutoNum type="arabicPeriod"/>
            </a:pPr>
            <a:r>
              <a:rPr lang="en-US" sz="900" dirty="0" smtClean="0">
                <a:solidFill>
                  <a:schemeClr val="tx2"/>
                </a:solidFill>
                <a:latin typeface="Arial" pitchFamily="34" charset="0"/>
                <a:cs typeface="Arial" pitchFamily="34" charset="0"/>
              </a:rPr>
              <a:t>Contact points, times, &amp; events?</a:t>
            </a:r>
          </a:p>
          <a:p>
            <a:pPr marL="228600" indent="-228600">
              <a:buAutoNum type="arabicPeriod"/>
            </a:pPr>
            <a:r>
              <a:rPr lang="en-US" sz="900" dirty="0" smtClean="0">
                <a:solidFill>
                  <a:schemeClr val="tx2"/>
                </a:solidFill>
                <a:latin typeface="Arial" pitchFamily="34" charset="0"/>
                <a:cs typeface="Arial" pitchFamily="34" charset="0"/>
              </a:rPr>
              <a:t>Expectations understood?</a:t>
            </a:r>
          </a:p>
          <a:p>
            <a:pPr marL="228600" indent="-228600">
              <a:buAutoNum type="arabicPeriod"/>
            </a:pPr>
            <a:r>
              <a:rPr lang="en-US" sz="900" dirty="0" smtClean="0">
                <a:solidFill>
                  <a:schemeClr val="tx2"/>
                </a:solidFill>
                <a:latin typeface="Arial" pitchFamily="34" charset="0"/>
                <a:cs typeface="Arial" pitchFamily="34" charset="0"/>
              </a:rPr>
              <a:t>Level of satisfaction understood?</a:t>
            </a:r>
            <a:endParaRPr lang="en-US" sz="900" dirty="0">
              <a:solidFill>
                <a:schemeClr val="tx2"/>
              </a:solidFill>
              <a:latin typeface="Arial" pitchFamily="34" charset="0"/>
              <a:cs typeface="Arial" pitchFamily="34" charset="0"/>
            </a:endParaRPr>
          </a:p>
        </p:txBody>
      </p:sp>
      <p:sp>
        <p:nvSpPr>
          <p:cNvPr id="12" name="Rounded Rectangle 11"/>
          <p:cNvSpPr/>
          <p:nvPr/>
        </p:nvSpPr>
        <p:spPr>
          <a:xfrm>
            <a:off x="6267450" y="2905760"/>
            <a:ext cx="2286000" cy="6604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Vendor Supporters</a:t>
            </a:r>
          </a:p>
          <a:p>
            <a:pPr marL="228600" indent="-228600">
              <a:buAutoNum type="arabicPeriod"/>
            </a:pPr>
            <a:r>
              <a:rPr lang="en-US" sz="900" dirty="0" smtClean="0">
                <a:solidFill>
                  <a:schemeClr val="tx2"/>
                </a:solidFill>
                <a:latin typeface="Arial" pitchFamily="34" charset="0"/>
                <a:cs typeface="Arial" pitchFamily="34" charset="0"/>
              </a:rPr>
              <a:t>Internal support points covered?</a:t>
            </a:r>
          </a:p>
          <a:p>
            <a:pPr marL="228600" indent="-228600">
              <a:buAutoNum type="arabicPeriod"/>
            </a:pPr>
            <a:r>
              <a:rPr lang="en-US" sz="900" dirty="0" smtClean="0">
                <a:solidFill>
                  <a:schemeClr val="tx2"/>
                </a:solidFill>
                <a:latin typeface="Arial" pitchFamily="34" charset="0"/>
                <a:cs typeface="Arial" pitchFamily="34" charset="0"/>
              </a:rPr>
              <a:t>Inside “sales team”</a:t>
            </a:r>
          </a:p>
          <a:p>
            <a:pPr marL="228600" indent="-228600">
              <a:buAutoNum type="arabicPeriod"/>
            </a:pPr>
            <a:r>
              <a:rPr lang="en-US" sz="900" dirty="0" smtClean="0">
                <a:solidFill>
                  <a:schemeClr val="tx2"/>
                </a:solidFill>
                <a:latin typeface="Arial" pitchFamily="34" charset="0"/>
                <a:cs typeface="Arial" pitchFamily="34" charset="0"/>
              </a:rPr>
              <a:t>Unofficial communication channel</a:t>
            </a:r>
            <a:endParaRPr lang="en-US" sz="900" dirty="0">
              <a:solidFill>
                <a:schemeClr val="tx2"/>
              </a:solidFill>
              <a:latin typeface="Arial" pitchFamily="34" charset="0"/>
              <a:cs typeface="Arial" pitchFamily="34" charset="0"/>
            </a:endParaRPr>
          </a:p>
        </p:txBody>
      </p:sp>
      <p:sp>
        <p:nvSpPr>
          <p:cNvPr id="13" name="Rounded Rectangle 12"/>
          <p:cNvSpPr/>
          <p:nvPr/>
        </p:nvSpPr>
        <p:spPr>
          <a:xfrm>
            <a:off x="781050" y="4160520"/>
            <a:ext cx="3962400" cy="9906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Cost Elements</a:t>
            </a:r>
          </a:p>
          <a:p>
            <a:pPr marL="228600" indent="-228600">
              <a:buAutoNum type="arabicPeriod"/>
            </a:pPr>
            <a:r>
              <a:rPr lang="en-US" sz="900" dirty="0" smtClean="0">
                <a:solidFill>
                  <a:schemeClr val="tx2"/>
                </a:solidFill>
                <a:latin typeface="Arial" pitchFamily="34" charset="0"/>
                <a:cs typeface="Arial" pitchFamily="34" charset="0"/>
              </a:rPr>
              <a:t>Client Team    (labor + Overhead costs)</a:t>
            </a:r>
          </a:p>
          <a:p>
            <a:pPr marL="228600" indent="-228600">
              <a:buAutoNum type="arabicPeriod"/>
            </a:pPr>
            <a:r>
              <a:rPr lang="en-US" sz="900" dirty="0" smtClean="0">
                <a:solidFill>
                  <a:schemeClr val="tx2"/>
                </a:solidFill>
                <a:latin typeface="Arial" pitchFamily="34" charset="0"/>
                <a:cs typeface="Arial" pitchFamily="34" charset="0"/>
              </a:rPr>
              <a:t>Solutions Team   (labor + Overhead costs)</a:t>
            </a:r>
          </a:p>
          <a:p>
            <a:pPr marL="228600" indent="-228600">
              <a:buAutoNum type="arabicPeriod"/>
            </a:pPr>
            <a:r>
              <a:rPr lang="en-US" sz="900" dirty="0" smtClean="0">
                <a:solidFill>
                  <a:schemeClr val="tx2"/>
                </a:solidFill>
                <a:latin typeface="Arial" pitchFamily="34" charset="0"/>
                <a:cs typeface="Arial" pitchFamily="34" charset="0"/>
              </a:rPr>
              <a:t>Outside partner(s) cost</a:t>
            </a:r>
          </a:p>
          <a:p>
            <a:pPr marL="228600" indent="-228600">
              <a:buAutoNum type="arabicPeriod"/>
            </a:pPr>
            <a:r>
              <a:rPr lang="en-US" sz="900" dirty="0" smtClean="0">
                <a:solidFill>
                  <a:schemeClr val="tx2"/>
                </a:solidFill>
                <a:latin typeface="Arial" pitchFamily="34" charset="0"/>
                <a:cs typeface="Arial" pitchFamily="34" charset="0"/>
              </a:rPr>
              <a:t>Product cost</a:t>
            </a:r>
          </a:p>
          <a:p>
            <a:pPr marL="228600" indent="-228600">
              <a:buAutoNum type="arabicPeriod"/>
            </a:pPr>
            <a:r>
              <a:rPr lang="en-US" sz="900" dirty="0" smtClean="0">
                <a:solidFill>
                  <a:schemeClr val="tx2"/>
                </a:solidFill>
                <a:latin typeface="Arial" pitchFamily="34" charset="0"/>
                <a:cs typeface="Arial" pitchFamily="34" charset="0"/>
              </a:rPr>
              <a:t>Product development cost</a:t>
            </a:r>
          </a:p>
          <a:p>
            <a:pPr marL="228600" indent="-228600"/>
            <a:endParaRPr lang="en-US" sz="900" b="1" dirty="0" smtClean="0">
              <a:solidFill>
                <a:schemeClr val="tx2"/>
              </a:solidFill>
              <a:latin typeface="Arial" pitchFamily="34" charset="0"/>
              <a:cs typeface="Arial" pitchFamily="34" charset="0"/>
            </a:endParaRPr>
          </a:p>
          <a:p>
            <a:pPr marL="228600" indent="-228600">
              <a:buAutoNum type="arabicPeriod"/>
            </a:pPr>
            <a:endParaRPr lang="en-US" sz="900" b="1" dirty="0" smtClean="0">
              <a:solidFill>
                <a:schemeClr val="tx2"/>
              </a:solidFill>
              <a:latin typeface="Arial" pitchFamily="34" charset="0"/>
              <a:cs typeface="Arial" pitchFamily="34" charset="0"/>
            </a:endParaRPr>
          </a:p>
          <a:p>
            <a:endParaRPr lang="en-US" sz="1200" dirty="0">
              <a:solidFill>
                <a:schemeClr val="tx2"/>
              </a:solidFill>
              <a:latin typeface="Arial" pitchFamily="34" charset="0"/>
              <a:cs typeface="Arial" pitchFamily="34" charset="0"/>
            </a:endParaRPr>
          </a:p>
        </p:txBody>
      </p:sp>
      <p:sp>
        <p:nvSpPr>
          <p:cNvPr id="14" name="Rounded Rectangle 13"/>
          <p:cNvSpPr/>
          <p:nvPr/>
        </p:nvSpPr>
        <p:spPr>
          <a:xfrm>
            <a:off x="4743450" y="4160520"/>
            <a:ext cx="3886200" cy="9906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Revenue Streams</a:t>
            </a:r>
          </a:p>
          <a:p>
            <a:pPr marL="228600" indent="-228600">
              <a:buAutoNum type="arabicPeriod"/>
            </a:pPr>
            <a:r>
              <a:rPr lang="en-US" sz="900" dirty="0" smtClean="0">
                <a:solidFill>
                  <a:schemeClr val="tx2"/>
                </a:solidFill>
                <a:latin typeface="Arial" pitchFamily="34" charset="0"/>
                <a:cs typeface="Arial" pitchFamily="34" charset="0"/>
              </a:rPr>
              <a:t>Data base access fee?</a:t>
            </a:r>
          </a:p>
          <a:p>
            <a:pPr marL="228600" indent="-228600">
              <a:buAutoNum type="arabicPeriod"/>
            </a:pPr>
            <a:r>
              <a:rPr lang="en-US" sz="900" dirty="0" smtClean="0">
                <a:solidFill>
                  <a:schemeClr val="tx2"/>
                </a:solidFill>
                <a:latin typeface="Arial" pitchFamily="34" charset="0"/>
                <a:cs typeface="Arial" pitchFamily="34" charset="0"/>
              </a:rPr>
              <a:t>Incremental Inquiry fee?</a:t>
            </a:r>
          </a:p>
          <a:p>
            <a:pPr marL="228600" indent="-228600">
              <a:buAutoNum type="arabicPeriod"/>
            </a:pPr>
            <a:r>
              <a:rPr lang="en-US" sz="900" dirty="0" smtClean="0">
                <a:solidFill>
                  <a:schemeClr val="tx2"/>
                </a:solidFill>
                <a:latin typeface="Arial" pitchFamily="34" charset="0"/>
                <a:cs typeface="Arial" pitchFamily="34" charset="0"/>
              </a:rPr>
              <a:t>Aid in acquiring Mfg  fees</a:t>
            </a:r>
          </a:p>
          <a:p>
            <a:pPr marL="228600" indent="-228600">
              <a:buAutoNum type="arabicPeriod"/>
            </a:pPr>
            <a:endParaRPr lang="en-US" sz="900" dirty="0">
              <a:solidFill>
                <a:schemeClr val="tx2"/>
              </a:solidFill>
              <a:latin typeface="Arial" pitchFamily="34" charset="0"/>
              <a:cs typeface="Arial" pitchFamily="34" charset="0"/>
            </a:endParaRPr>
          </a:p>
        </p:txBody>
      </p:sp>
      <p:sp>
        <p:nvSpPr>
          <p:cNvPr id="15" name="Rounded Rectangle 14"/>
          <p:cNvSpPr/>
          <p:nvPr/>
        </p:nvSpPr>
        <p:spPr>
          <a:xfrm>
            <a:off x="781050" y="5151120"/>
            <a:ext cx="7848600" cy="33020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200" b="1" dirty="0" smtClean="0">
                <a:solidFill>
                  <a:srgbClr val="000308"/>
                </a:solidFill>
                <a:latin typeface="Arial" pitchFamily="34" charset="0"/>
                <a:cs typeface="Arial" pitchFamily="34" charset="0"/>
              </a:rPr>
              <a:t>Contribution Margin</a:t>
            </a:r>
            <a:r>
              <a:rPr lang="en-US" sz="1200" dirty="0" smtClean="0">
                <a:solidFill>
                  <a:srgbClr val="000308"/>
                </a:solidFill>
                <a:latin typeface="Arial" pitchFamily="34" charset="0"/>
                <a:cs typeface="Arial" pitchFamily="34" charset="0"/>
              </a:rPr>
              <a:t>:  </a:t>
            </a:r>
            <a:r>
              <a:rPr lang="en-US" sz="900" dirty="0" smtClean="0">
                <a:solidFill>
                  <a:srgbClr val="000308"/>
                </a:solidFill>
                <a:latin typeface="Arial" pitchFamily="34" charset="0"/>
                <a:cs typeface="Arial" pitchFamily="34" charset="0"/>
              </a:rPr>
              <a:t>1. Present  in a P&amp;L format       2.  Contribution rate Objective:  e.g. (break-even /  slight profit /  slight  loss) ?</a:t>
            </a:r>
          </a:p>
          <a:p>
            <a:endParaRPr lang="en-US" sz="900" dirty="0">
              <a:solidFill>
                <a:schemeClr val="accent1">
                  <a:lumMod val="75000"/>
                </a:schemeClr>
              </a:solidFill>
              <a:latin typeface="Arial" pitchFamily="34" charset="0"/>
              <a:cs typeface="Arial" pitchFamily="34" charset="0"/>
            </a:endParaRPr>
          </a:p>
        </p:txBody>
      </p:sp>
      <p:sp>
        <p:nvSpPr>
          <p:cNvPr id="16" name="Rounded Rectangle 15"/>
          <p:cNvSpPr/>
          <p:nvPr/>
        </p:nvSpPr>
        <p:spPr>
          <a:xfrm>
            <a:off x="3524250" y="2707640"/>
            <a:ext cx="2362200" cy="1188720"/>
          </a:xfrm>
          <a:prstGeom prst="roundRect">
            <a:avLst/>
          </a:prstGeom>
          <a:gradFill flip="none" rotWithShape="1">
            <a:gsLst>
              <a:gs pos="0">
                <a:srgbClr val="FD91F5"/>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tx2"/>
                </a:solidFill>
                <a:latin typeface="Arial" pitchFamily="34" charset="0"/>
                <a:cs typeface="Arial" pitchFamily="34" charset="0"/>
              </a:rPr>
              <a:t>Key Processes – Activities</a:t>
            </a:r>
          </a:p>
          <a:p>
            <a:pPr marL="228600" indent="-228600">
              <a:buAutoNum type="arabicPeriod"/>
            </a:pPr>
            <a:r>
              <a:rPr lang="en-US" sz="900" dirty="0" smtClean="0">
                <a:solidFill>
                  <a:schemeClr val="tx2"/>
                </a:solidFill>
                <a:latin typeface="Arial" pitchFamily="34" charset="0"/>
                <a:cs typeface="Arial" pitchFamily="34" charset="0"/>
              </a:rPr>
              <a:t>Account status reporting</a:t>
            </a:r>
          </a:p>
          <a:p>
            <a:pPr marL="228600" indent="-228600">
              <a:buAutoNum type="arabicPeriod"/>
            </a:pPr>
            <a:r>
              <a:rPr lang="en-US" sz="900" dirty="0" smtClean="0">
                <a:solidFill>
                  <a:schemeClr val="tx2"/>
                </a:solidFill>
                <a:latin typeface="Arial" pitchFamily="34" charset="0"/>
                <a:cs typeface="Arial" pitchFamily="34" charset="0"/>
              </a:rPr>
              <a:t>Detailed SOW</a:t>
            </a:r>
          </a:p>
          <a:p>
            <a:pPr marL="228600" indent="-228600">
              <a:buAutoNum type="arabicPeriod"/>
            </a:pPr>
            <a:r>
              <a:rPr lang="en-US" sz="900" dirty="0" smtClean="0">
                <a:solidFill>
                  <a:schemeClr val="tx2"/>
                </a:solidFill>
                <a:latin typeface="Arial" pitchFamily="34" charset="0"/>
                <a:cs typeface="Arial" pitchFamily="34" charset="0"/>
              </a:rPr>
              <a:t>Development of Mfg relationship</a:t>
            </a:r>
          </a:p>
          <a:p>
            <a:pPr marL="228600" indent="-228600">
              <a:buAutoNum type="arabicPeriod"/>
            </a:pPr>
            <a:r>
              <a:rPr lang="en-US" sz="900" dirty="0" smtClean="0">
                <a:solidFill>
                  <a:schemeClr val="tx2"/>
                </a:solidFill>
                <a:latin typeface="Arial" pitchFamily="34" charset="0"/>
                <a:cs typeface="Arial" pitchFamily="34" charset="0"/>
              </a:rPr>
              <a:t>Relationship at every Client level?</a:t>
            </a:r>
          </a:p>
          <a:p>
            <a:pPr marL="228600" indent="-228600">
              <a:buAutoNum type="arabicPeriod"/>
            </a:pPr>
            <a:r>
              <a:rPr lang="en-US" sz="900" dirty="0" smtClean="0">
                <a:solidFill>
                  <a:schemeClr val="tx2"/>
                </a:solidFill>
                <a:latin typeface="Arial" pitchFamily="34" charset="0"/>
                <a:cs typeface="Arial" pitchFamily="34" charset="0"/>
              </a:rPr>
              <a:t>Vertical development process</a:t>
            </a:r>
          </a:p>
          <a:p>
            <a:pPr marL="228600" indent="-228600">
              <a:buFontTx/>
              <a:buAutoNum type="arabicPeriod"/>
            </a:pPr>
            <a:r>
              <a:rPr lang="en-US" sz="900" dirty="0" smtClean="0">
                <a:solidFill>
                  <a:schemeClr val="tx2"/>
                </a:solidFill>
                <a:latin typeface="Arial" pitchFamily="34" charset="0"/>
                <a:cs typeface="Arial" pitchFamily="34" charset="0"/>
              </a:rPr>
              <a:t>Other primary processes?</a:t>
            </a:r>
          </a:p>
          <a:p>
            <a:pPr marL="228600" indent="-228600">
              <a:buAutoNum type="arabicPeriod"/>
            </a:pPr>
            <a:endParaRPr lang="en-US" sz="900" dirty="0" smtClean="0">
              <a:solidFill>
                <a:schemeClr val="tx2"/>
              </a:solidFill>
              <a:latin typeface="Arial" pitchFamily="34" charset="0"/>
              <a:cs typeface="Arial" pitchFamily="34" charset="0"/>
            </a:endParaRPr>
          </a:p>
          <a:p>
            <a:pPr marL="228600" indent="-228600">
              <a:buAutoNum type="arabicPeriod"/>
            </a:pPr>
            <a:endParaRPr lang="en-US" sz="9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822604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Useful Template</a:t>
            </a:r>
            <a:endParaRPr lang="en-US" dirty="0"/>
          </a:p>
        </p:txBody>
      </p:sp>
      <p:pic>
        <p:nvPicPr>
          <p:cNvPr id="4" name="Picture 3" descr="Business Model Template Example.png"/>
          <p:cNvPicPr>
            <a:picLocks noChangeAspect="1"/>
          </p:cNvPicPr>
          <p:nvPr/>
        </p:nvPicPr>
        <p:blipFill>
          <a:blip r:embed="rId2"/>
          <a:stretch>
            <a:fillRect/>
          </a:stretch>
        </p:blipFill>
        <p:spPr>
          <a:xfrm>
            <a:off x="1200149" y="733425"/>
            <a:ext cx="7315201" cy="5203597"/>
          </a:xfrm>
          <a:prstGeom prst="rect">
            <a:avLst/>
          </a:prstGeom>
        </p:spPr>
      </p:pic>
    </p:spTree>
    <p:extLst>
      <p:ext uri="{BB962C8B-B14F-4D97-AF65-F5344CB8AC3E}">
        <p14:creationId xmlns:p14="http://schemas.microsoft.com/office/powerpoint/2010/main" val="423741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endParaRPr lang="en-US" dirty="0"/>
          </a:p>
        </p:txBody>
      </p:sp>
      <p:sp>
        <p:nvSpPr>
          <p:cNvPr id="5" name="Content Placeholder 5"/>
          <p:cNvSpPr txBox="1">
            <a:spLocks/>
          </p:cNvSpPr>
          <p:nvPr/>
        </p:nvSpPr>
        <p:spPr>
          <a:xfrm>
            <a:off x="466725" y="790575"/>
            <a:ext cx="8220075" cy="5057775"/>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rgbClr val="0055A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55A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55A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55A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55A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What the product or service is</a:t>
            </a:r>
          </a:p>
          <a:p>
            <a:r>
              <a:rPr lang="en-US" dirty="0" smtClean="0"/>
              <a:t>Who will pay for it, why, and how much (the value proposition)</a:t>
            </a:r>
          </a:p>
          <a:p>
            <a:r>
              <a:rPr lang="en-US" dirty="0" smtClean="0"/>
              <a:t>How much it costs to make or deliver</a:t>
            </a:r>
          </a:p>
          <a:p>
            <a:r>
              <a:rPr lang="en-US" dirty="0" smtClean="0"/>
              <a:t>How much is left (profit)</a:t>
            </a:r>
          </a:p>
          <a:p>
            <a:r>
              <a:rPr lang="en-US" dirty="0" smtClean="0"/>
              <a:t>Who </a:t>
            </a:r>
            <a:r>
              <a:rPr lang="en-US" dirty="0" smtClean="0"/>
              <a:t>are your: </a:t>
            </a:r>
            <a:r>
              <a:rPr lang="en-US" dirty="0" smtClean="0"/>
              <a:t>partners, suppliers, </a:t>
            </a:r>
            <a:r>
              <a:rPr lang="en-US" dirty="0" smtClean="0"/>
              <a:t>competitors, </a:t>
            </a:r>
            <a:r>
              <a:rPr lang="en-US" dirty="0" err="1" smtClean="0"/>
              <a:t>complementors</a:t>
            </a:r>
            <a:endParaRPr lang="en-US" dirty="0" smtClean="0"/>
          </a:p>
          <a:p>
            <a:r>
              <a:rPr lang="en-US" dirty="0" smtClean="0"/>
              <a:t>Structure and processes</a:t>
            </a:r>
          </a:p>
          <a:p>
            <a:pPr lvl="1"/>
            <a:r>
              <a:rPr lang="en-US" dirty="0" smtClean="0"/>
              <a:t>Marketing </a:t>
            </a:r>
          </a:p>
          <a:p>
            <a:pPr lvl="1"/>
            <a:r>
              <a:rPr lang="en-US" dirty="0" smtClean="0"/>
              <a:t>Distribution</a:t>
            </a:r>
          </a:p>
          <a:p>
            <a:pPr lvl="1"/>
            <a:r>
              <a:rPr lang="en-US" dirty="0" smtClean="0"/>
              <a:t>Operating / manufacturing</a:t>
            </a:r>
          </a:p>
          <a:p>
            <a:pPr lvl="1"/>
            <a:r>
              <a:rPr lang="en-US" dirty="0" smtClean="0"/>
              <a:t>Supply chain</a:t>
            </a:r>
          </a:p>
          <a:p>
            <a:r>
              <a:rPr lang="en-US" dirty="0" smtClean="0"/>
              <a:t>Finance (returns to investors)</a:t>
            </a:r>
          </a:p>
          <a:p>
            <a:r>
              <a:rPr lang="en-US" dirty="0" smtClean="0"/>
              <a:t>Other Stakeholders  </a:t>
            </a:r>
          </a:p>
        </p:txBody>
      </p:sp>
    </p:spTree>
    <p:extLst>
      <p:ext uri="{BB962C8B-B14F-4D97-AF65-F5344CB8AC3E}">
        <p14:creationId xmlns:p14="http://schemas.microsoft.com/office/powerpoint/2010/main" val="424316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700" y="0"/>
            <a:ext cx="9144000" cy="5954872"/>
          </a:xfrm>
          <a:prstGeom prst="rect">
            <a:avLst/>
          </a:prstGeom>
        </p:spPr>
      </p:pic>
    </p:spTree>
    <p:extLst>
      <p:ext uri="{BB962C8B-B14F-4D97-AF65-F5344CB8AC3E}">
        <p14:creationId xmlns:p14="http://schemas.microsoft.com/office/powerpoint/2010/main" val="326287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Business Model is…</a:t>
            </a:r>
            <a:endParaRPr lang="en-US" dirty="0"/>
          </a:p>
        </p:txBody>
      </p:sp>
      <p:sp>
        <p:nvSpPr>
          <p:cNvPr id="6" name="Content Placeholder 5"/>
          <p:cNvSpPr>
            <a:spLocks noGrp="1"/>
          </p:cNvSpPr>
          <p:nvPr>
            <p:ph idx="1"/>
          </p:nvPr>
        </p:nvSpPr>
        <p:spPr>
          <a:xfrm>
            <a:off x="838200" y="1717040"/>
            <a:ext cx="7391400" cy="3103880"/>
          </a:xfrm>
        </p:spPr>
        <p:txBody>
          <a:bodyPr>
            <a:normAutofit fontScale="85000" lnSpcReduction="10000"/>
          </a:bodyPr>
          <a:lstStyle/>
          <a:p>
            <a:pPr>
              <a:lnSpc>
                <a:spcPct val="150000"/>
              </a:lnSpc>
            </a:pPr>
            <a:r>
              <a:rPr lang="en-US" dirty="0" smtClean="0"/>
              <a:t>Simply a description or an account or a conceptual plan… </a:t>
            </a:r>
          </a:p>
          <a:p>
            <a:pPr>
              <a:lnSpc>
                <a:spcPct val="150000"/>
              </a:lnSpc>
            </a:pPr>
            <a:endParaRPr lang="en-US" dirty="0" smtClean="0"/>
          </a:p>
          <a:p>
            <a:pPr>
              <a:lnSpc>
                <a:spcPct val="150000"/>
              </a:lnSpc>
            </a:pPr>
            <a:r>
              <a:rPr lang="en-US" dirty="0" smtClean="0"/>
              <a:t>…of how a business will make a </a:t>
            </a:r>
            <a:r>
              <a:rPr lang="en-US" b="1" dirty="0" smtClean="0"/>
              <a:t>profit</a:t>
            </a:r>
          </a:p>
        </p:txBody>
      </p:sp>
    </p:spTree>
    <p:extLst>
      <p:ext uri="{BB962C8B-B14F-4D97-AF65-F5344CB8AC3E}">
        <p14:creationId xmlns:p14="http://schemas.microsoft.com/office/powerpoint/2010/main" val="254536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Do </a:t>
            </a:r>
            <a:r>
              <a:rPr lang="en-US" b="0" smtClean="0"/>
              <a:t>B</a:t>
            </a:r>
            <a:r>
              <a:rPr lang="en-US" smtClean="0"/>
              <a:t>usinesses Do</a:t>
            </a:r>
            <a:r>
              <a:rPr lang="en-US" dirty="0" smtClean="0"/>
              <a:t>?</a:t>
            </a:r>
          </a:p>
        </p:txBody>
      </p:sp>
      <p:sp>
        <p:nvSpPr>
          <p:cNvPr id="6" name="Content Placeholder 5"/>
          <p:cNvSpPr>
            <a:spLocks noGrp="1"/>
          </p:cNvSpPr>
          <p:nvPr>
            <p:ph idx="1"/>
          </p:nvPr>
        </p:nvSpPr>
        <p:spPr>
          <a:xfrm>
            <a:off x="838200" y="1323975"/>
            <a:ext cx="7391400" cy="3562985"/>
          </a:xfrm>
        </p:spPr>
        <p:txBody>
          <a:bodyPr>
            <a:normAutofit/>
          </a:bodyPr>
          <a:lstStyle/>
          <a:p>
            <a:pPr marL="514350" indent="-514350">
              <a:buFont typeface="+mj-lt"/>
              <a:buAutoNum type="arabicPeriod"/>
            </a:pPr>
            <a:r>
              <a:rPr lang="en-US" sz="3200" dirty="0" smtClean="0"/>
              <a:t>Spend time, effort and or money to create something</a:t>
            </a:r>
          </a:p>
          <a:p>
            <a:pPr marL="514350" indent="-514350">
              <a:buFont typeface="+mj-lt"/>
              <a:buAutoNum type="arabicPeriod"/>
            </a:pPr>
            <a:r>
              <a:rPr lang="en-US" sz="3200" dirty="0" smtClean="0"/>
              <a:t>Find </a:t>
            </a:r>
            <a:r>
              <a:rPr lang="en-US" sz="3200" dirty="0" smtClean="0"/>
              <a:t>someone who is willing to pay for </a:t>
            </a:r>
            <a:r>
              <a:rPr lang="en-US" sz="3200" dirty="0" smtClean="0"/>
              <a:t>it</a:t>
            </a:r>
          </a:p>
          <a:p>
            <a:pPr marL="514350" indent="-514350">
              <a:buFont typeface="+mj-lt"/>
              <a:buAutoNum type="arabicPeriod"/>
            </a:pPr>
            <a:r>
              <a:rPr lang="en-US" dirty="0" smtClean="0"/>
              <a:t>2. &gt; 1.</a:t>
            </a:r>
            <a:endParaRPr lang="en-US" sz="3200" dirty="0" smtClean="0"/>
          </a:p>
        </p:txBody>
      </p:sp>
    </p:spTree>
    <p:extLst>
      <p:ext uri="{BB962C8B-B14F-4D97-AF65-F5344CB8AC3E}">
        <p14:creationId xmlns:p14="http://schemas.microsoft.com/office/powerpoint/2010/main" val="198546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a:t>
            </a:r>
            <a:endParaRPr lang="en-US" dirty="0"/>
          </a:p>
        </p:txBody>
      </p:sp>
      <p:sp>
        <p:nvSpPr>
          <p:cNvPr id="3" name="Content Placeholder 2"/>
          <p:cNvSpPr>
            <a:spLocks noGrp="1"/>
          </p:cNvSpPr>
          <p:nvPr>
            <p:ph idx="1"/>
          </p:nvPr>
        </p:nvSpPr>
        <p:spPr>
          <a:xfrm>
            <a:off x="914400" y="971551"/>
            <a:ext cx="7772400" cy="4337792"/>
          </a:xfrm>
        </p:spPr>
        <p:txBody>
          <a:bodyPr>
            <a:normAutofit fontScale="92500" lnSpcReduction="10000"/>
          </a:bodyPr>
          <a:lstStyle/>
          <a:p>
            <a:r>
              <a:rPr lang="en-US" dirty="0" smtClean="0"/>
              <a:t>“Razor Blade Model”</a:t>
            </a:r>
          </a:p>
          <a:p>
            <a:pPr lvl="1"/>
            <a:r>
              <a:rPr lang="en-US" dirty="0" smtClean="0"/>
              <a:t>Sell razors ‘cheaply’ (below cost)</a:t>
            </a:r>
          </a:p>
          <a:p>
            <a:pPr lvl="1"/>
            <a:r>
              <a:rPr lang="en-US" dirty="0" smtClean="0"/>
              <a:t>Create a ‘locked in’ customer base</a:t>
            </a:r>
          </a:p>
          <a:p>
            <a:pPr lvl="1"/>
            <a:r>
              <a:rPr lang="en-US" dirty="0" smtClean="0"/>
              <a:t>Sell blades well above cost</a:t>
            </a:r>
          </a:p>
          <a:p>
            <a:r>
              <a:rPr lang="en-US" dirty="0" smtClean="0"/>
              <a:t>Same model used by ink jet printer firms</a:t>
            </a:r>
          </a:p>
          <a:p>
            <a:pPr lvl="1"/>
            <a:r>
              <a:rPr lang="en-US" dirty="0" smtClean="0"/>
              <a:t>Sell printer ‘cheaply’ (below cost)</a:t>
            </a:r>
          </a:p>
          <a:p>
            <a:pPr lvl="1"/>
            <a:r>
              <a:rPr lang="en-US" dirty="0" smtClean="0"/>
              <a:t>Create a ‘locked in’ customer base</a:t>
            </a:r>
          </a:p>
          <a:p>
            <a:pPr lvl="1"/>
            <a:r>
              <a:rPr lang="en-US" dirty="0" smtClean="0"/>
              <a:t>Sell inks well above cost</a:t>
            </a:r>
          </a:p>
          <a:p>
            <a:pPr lvl="1"/>
            <a:endParaRPr lang="en-US" dirty="0" smtClean="0"/>
          </a:p>
        </p:txBody>
      </p:sp>
    </p:spTree>
    <p:extLst>
      <p:ext uri="{BB962C8B-B14F-4D97-AF65-F5344CB8AC3E}">
        <p14:creationId xmlns:p14="http://schemas.microsoft.com/office/powerpoint/2010/main" val="212176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Other Examples</a:t>
            </a:r>
            <a:endParaRPr lang="en-US" dirty="0"/>
          </a:p>
        </p:txBody>
      </p:sp>
      <p:sp>
        <p:nvSpPr>
          <p:cNvPr id="4" name="Content Placeholder 3"/>
          <p:cNvSpPr>
            <a:spLocks noGrp="1"/>
          </p:cNvSpPr>
          <p:nvPr>
            <p:ph idx="1"/>
          </p:nvPr>
        </p:nvSpPr>
        <p:spPr/>
        <p:txBody>
          <a:bodyPr/>
          <a:lstStyle/>
          <a:p>
            <a:pPr>
              <a:lnSpc>
                <a:spcPct val="150000"/>
              </a:lnSpc>
            </a:pPr>
            <a:r>
              <a:rPr lang="en-US" dirty="0"/>
              <a:t>Razors and Blades </a:t>
            </a:r>
          </a:p>
          <a:p>
            <a:pPr>
              <a:lnSpc>
                <a:spcPct val="150000"/>
              </a:lnSpc>
            </a:pPr>
            <a:r>
              <a:rPr lang="en-US" dirty="0"/>
              <a:t>Ink-jet printers</a:t>
            </a:r>
          </a:p>
          <a:p>
            <a:pPr>
              <a:lnSpc>
                <a:spcPct val="150000"/>
              </a:lnSpc>
            </a:pPr>
            <a:r>
              <a:rPr lang="en-US" dirty="0" err="1"/>
              <a:t>Keurig</a:t>
            </a:r>
            <a:r>
              <a:rPr lang="en-US" dirty="0"/>
              <a:t> coffee maker</a:t>
            </a:r>
          </a:p>
          <a:p>
            <a:pPr>
              <a:lnSpc>
                <a:spcPct val="150000"/>
              </a:lnSpc>
            </a:pPr>
            <a:r>
              <a:rPr lang="en-US" dirty="0"/>
              <a:t>Video game consoles</a:t>
            </a:r>
          </a:p>
          <a:p>
            <a:pPr>
              <a:lnSpc>
                <a:spcPct val="150000"/>
              </a:lnSpc>
            </a:pPr>
            <a:r>
              <a:rPr lang="en-US" dirty="0"/>
              <a:t>iTunes </a:t>
            </a:r>
          </a:p>
        </p:txBody>
      </p:sp>
    </p:spTree>
    <p:extLst>
      <p:ext uri="{BB962C8B-B14F-4D97-AF65-F5344CB8AC3E}">
        <p14:creationId xmlns:p14="http://schemas.microsoft.com/office/powerpoint/2010/main" val="2783376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elements of a business model</a:t>
            </a:r>
            <a:endParaRPr lang="en-US" dirty="0"/>
          </a:p>
        </p:txBody>
      </p:sp>
      <p:sp>
        <p:nvSpPr>
          <p:cNvPr id="6" name="Content Placeholder 5"/>
          <p:cNvSpPr>
            <a:spLocks noGrp="1"/>
          </p:cNvSpPr>
          <p:nvPr>
            <p:ph idx="1"/>
          </p:nvPr>
        </p:nvSpPr>
        <p:spPr>
          <a:xfrm>
            <a:off x="914400" y="723900"/>
            <a:ext cx="7772400" cy="4952999"/>
          </a:xfrm>
        </p:spPr>
        <p:txBody>
          <a:bodyPr>
            <a:normAutofit fontScale="70000" lnSpcReduction="20000"/>
          </a:bodyPr>
          <a:lstStyle/>
          <a:p>
            <a:r>
              <a:rPr lang="en-US" dirty="0" smtClean="0"/>
              <a:t>What’s the </a:t>
            </a:r>
            <a:r>
              <a:rPr lang="en-US" dirty="0" smtClean="0"/>
              <a:t>product or </a:t>
            </a:r>
            <a:r>
              <a:rPr lang="en-US" dirty="0" smtClean="0"/>
              <a:t>service?</a:t>
            </a:r>
            <a:endParaRPr lang="en-US" dirty="0" smtClean="0"/>
          </a:p>
          <a:p>
            <a:r>
              <a:rPr lang="en-US" dirty="0" smtClean="0"/>
              <a:t>Who will pay for it, why, and how much (the value proposition</a:t>
            </a:r>
            <a:r>
              <a:rPr lang="en-US" dirty="0" smtClean="0"/>
              <a:t>)?</a:t>
            </a:r>
            <a:endParaRPr lang="en-US" dirty="0" smtClean="0"/>
          </a:p>
          <a:p>
            <a:r>
              <a:rPr lang="en-US" dirty="0" smtClean="0"/>
              <a:t>How much it costs to make or deliver</a:t>
            </a:r>
          </a:p>
          <a:p>
            <a:pPr lvl="1"/>
            <a:r>
              <a:rPr lang="en-US" dirty="0" smtClean="0"/>
              <a:t>How much is left (profit)</a:t>
            </a:r>
          </a:p>
          <a:p>
            <a:r>
              <a:rPr lang="en-US" dirty="0" smtClean="0"/>
              <a:t>Who are partners, suppliers, </a:t>
            </a:r>
            <a:r>
              <a:rPr lang="en-US" dirty="0" smtClean="0"/>
              <a:t>competitors, </a:t>
            </a:r>
            <a:r>
              <a:rPr lang="en-US" dirty="0" err="1" smtClean="0"/>
              <a:t>complementors</a:t>
            </a:r>
            <a:endParaRPr lang="en-US" dirty="0" smtClean="0"/>
          </a:p>
          <a:p>
            <a:r>
              <a:rPr lang="en-US" dirty="0" smtClean="0"/>
              <a:t>Structure and processes</a:t>
            </a:r>
          </a:p>
          <a:p>
            <a:pPr lvl="1"/>
            <a:r>
              <a:rPr lang="en-US" dirty="0" smtClean="0"/>
              <a:t>Marketing </a:t>
            </a:r>
          </a:p>
          <a:p>
            <a:pPr lvl="1"/>
            <a:r>
              <a:rPr lang="en-US" dirty="0" smtClean="0"/>
              <a:t>Distribution</a:t>
            </a:r>
          </a:p>
          <a:p>
            <a:pPr lvl="1"/>
            <a:r>
              <a:rPr lang="en-US" dirty="0" smtClean="0"/>
              <a:t>Operating / manufacturing</a:t>
            </a:r>
          </a:p>
          <a:p>
            <a:pPr lvl="1"/>
            <a:r>
              <a:rPr lang="en-US" dirty="0" smtClean="0"/>
              <a:t>Supply chain</a:t>
            </a:r>
          </a:p>
          <a:p>
            <a:r>
              <a:rPr lang="en-US" dirty="0" smtClean="0"/>
              <a:t>Finance </a:t>
            </a:r>
            <a:r>
              <a:rPr lang="en-US" dirty="0" smtClean="0"/>
              <a:t>(sources of funds, returns </a:t>
            </a:r>
            <a:r>
              <a:rPr lang="en-US" dirty="0" smtClean="0"/>
              <a:t>to investors)</a:t>
            </a:r>
          </a:p>
          <a:p>
            <a:r>
              <a:rPr lang="en-US" dirty="0" smtClean="0"/>
              <a:t>Other Stakeholders </a:t>
            </a:r>
          </a:p>
        </p:txBody>
      </p:sp>
    </p:spTree>
    <p:extLst>
      <p:ext uri="{BB962C8B-B14F-4D97-AF65-F5344CB8AC3E}">
        <p14:creationId xmlns:p14="http://schemas.microsoft.com/office/powerpoint/2010/main" val="326781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a:xfrm>
            <a:off x="838200" y="1019175"/>
            <a:ext cx="7620000" cy="4330065"/>
          </a:xfrm>
        </p:spPr>
        <p:txBody>
          <a:bodyPr>
            <a:normAutofit fontScale="92500" lnSpcReduction="10000"/>
          </a:bodyPr>
          <a:lstStyle/>
          <a:p>
            <a:r>
              <a:rPr lang="en-US" dirty="0" smtClean="0"/>
              <a:t>Lots of new business models have been made possible by the Internet</a:t>
            </a:r>
          </a:p>
          <a:p>
            <a:pPr lvl="1"/>
            <a:r>
              <a:rPr lang="en-US" dirty="0" smtClean="0"/>
              <a:t>Amazon – a refinement of a old model</a:t>
            </a:r>
          </a:p>
          <a:p>
            <a:pPr lvl="1"/>
            <a:r>
              <a:rPr lang="en-US" dirty="0" smtClean="0"/>
              <a:t>Google – a completely new business model</a:t>
            </a:r>
          </a:p>
          <a:p>
            <a:pPr lvl="2"/>
            <a:r>
              <a:rPr lang="en-US" dirty="0" smtClean="0"/>
              <a:t>Top billing</a:t>
            </a:r>
          </a:p>
          <a:p>
            <a:pPr lvl="2"/>
            <a:r>
              <a:rPr lang="en-US" dirty="0" smtClean="0"/>
              <a:t>Click through </a:t>
            </a:r>
          </a:p>
          <a:p>
            <a:pPr lvl="1"/>
            <a:r>
              <a:rPr lang="en-US" dirty="0" smtClean="0"/>
              <a:t>Quibids.com</a:t>
            </a:r>
          </a:p>
          <a:p>
            <a:pPr lvl="2"/>
            <a:r>
              <a:rPr lang="en-US" dirty="0" smtClean="0"/>
              <a:t>Charging loosing bidders (penny auctions)</a:t>
            </a:r>
          </a:p>
          <a:p>
            <a:pPr lvl="1"/>
            <a:r>
              <a:rPr lang="en-US" dirty="0" err="1" smtClean="0"/>
              <a:t>edX</a:t>
            </a:r>
            <a:r>
              <a:rPr lang="en-US" dirty="0" smtClean="0"/>
              <a:t> (MOOCs)</a:t>
            </a:r>
          </a:p>
        </p:txBody>
      </p:sp>
    </p:spTree>
    <p:extLst>
      <p:ext uri="{BB962C8B-B14F-4D97-AF65-F5344CB8AC3E}">
        <p14:creationId xmlns:p14="http://schemas.microsoft.com/office/powerpoint/2010/main" val="13885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Amazon’s First Business Model</a:t>
            </a:r>
            <a:endParaRPr lang="en-US" dirty="0"/>
          </a:p>
        </p:txBody>
      </p:sp>
      <p:sp>
        <p:nvSpPr>
          <p:cNvPr id="3" name="Content Placeholder 2"/>
          <p:cNvSpPr>
            <a:spLocks noGrp="1"/>
          </p:cNvSpPr>
          <p:nvPr>
            <p:ph idx="1"/>
          </p:nvPr>
        </p:nvSpPr>
        <p:spPr>
          <a:xfrm>
            <a:off x="438150" y="942975"/>
            <a:ext cx="5124450" cy="4406265"/>
          </a:xfrm>
        </p:spPr>
        <p:txBody>
          <a:bodyPr>
            <a:normAutofit/>
          </a:bodyPr>
          <a:lstStyle/>
          <a:p>
            <a:r>
              <a:rPr lang="en-US" sz="2600" dirty="0" smtClean="0"/>
              <a:t>Vast potential customer base</a:t>
            </a:r>
          </a:p>
          <a:p>
            <a:r>
              <a:rPr lang="en-US" sz="2600" dirty="0"/>
              <a:t>Efficient fulfillment</a:t>
            </a:r>
          </a:p>
          <a:p>
            <a:r>
              <a:rPr lang="en-US" sz="2600" dirty="0" smtClean="0"/>
              <a:t>High volume </a:t>
            </a:r>
          </a:p>
          <a:p>
            <a:pPr lvl="1"/>
            <a:r>
              <a:rPr lang="en-US" sz="2200" dirty="0" smtClean="0"/>
              <a:t>bargaining </a:t>
            </a:r>
            <a:r>
              <a:rPr lang="en-US" sz="2200" dirty="0"/>
              <a:t>power, low delivery and product </a:t>
            </a:r>
            <a:r>
              <a:rPr lang="en-US" sz="2200" dirty="0" smtClean="0"/>
              <a:t>costs</a:t>
            </a:r>
            <a:endParaRPr lang="en-US" sz="2200" dirty="0"/>
          </a:p>
          <a:p>
            <a:r>
              <a:rPr lang="en-US" sz="2600" dirty="0" smtClean="0"/>
              <a:t>Exploiting the “long tail”</a:t>
            </a:r>
          </a:p>
          <a:p>
            <a:pPr lvl="1"/>
            <a:r>
              <a:rPr lang="en-US" sz="2200" dirty="0" smtClean="0"/>
              <a:t>‘go-to’ site -&gt; customer base</a:t>
            </a:r>
          </a:p>
          <a:p>
            <a:r>
              <a:rPr lang="en-US" sz="2600" dirty="0" smtClean="0"/>
              <a:t>Virtuous circle</a:t>
            </a:r>
          </a:p>
          <a:p>
            <a:endParaRPr lang="en-US" sz="2600" dirty="0" smtClean="0"/>
          </a:p>
        </p:txBody>
      </p:sp>
      <p:graphicFrame>
        <p:nvGraphicFramePr>
          <p:cNvPr id="11" name="Chart 10"/>
          <p:cNvGraphicFramePr/>
          <p:nvPr>
            <p:extLst>
              <p:ext uri="{D42A27DB-BD31-4B8C-83A1-F6EECF244321}">
                <p14:modId xmlns:p14="http://schemas.microsoft.com/office/powerpoint/2010/main" val="3761151093"/>
              </p:ext>
            </p:extLst>
          </p:nvPr>
        </p:nvGraphicFramePr>
        <p:xfrm>
          <a:off x="5638800" y="1452880"/>
          <a:ext cx="3124200" cy="3830320"/>
        </p:xfrm>
        <a:graphic>
          <a:graphicData uri="http://schemas.openxmlformats.org/drawingml/2006/chart">
            <c:chart xmlns:c="http://schemas.openxmlformats.org/drawingml/2006/chart" xmlns:r="http://schemas.openxmlformats.org/officeDocument/2006/relationships" r:id="rId3"/>
          </a:graphicData>
        </a:graphic>
      </p:graphicFrame>
      <p:sp>
        <p:nvSpPr>
          <p:cNvPr id="5" name="Straight Connector 4"/>
          <p:cNvSpPr/>
          <p:nvPr/>
        </p:nvSpPr>
        <p:spPr>
          <a:xfrm>
            <a:off x="6515086" y="2322814"/>
            <a:ext cx="0" cy="2773688"/>
          </a:xfrm>
          <a:prstGeom prst="line">
            <a:avLst/>
          </a:prstGeom>
          <a:ln>
            <a:solidFill>
              <a:srgbClr val="C00000"/>
            </a:solidFill>
          </a:ln>
        </p:spPr>
        <p:style>
          <a:lnRef idx="2">
            <a:schemeClr val="dk1"/>
          </a:lnRef>
          <a:fillRef idx="0">
            <a:schemeClr val="dk1"/>
          </a:fillRef>
          <a:effectRef idx="1">
            <a:schemeClr val="dk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5543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Amazon’s Evolving Business Model</a:t>
            </a:r>
            <a:endParaRPr lang="en-US" sz="2800" dirty="0"/>
          </a:p>
        </p:txBody>
      </p:sp>
      <p:sp>
        <p:nvSpPr>
          <p:cNvPr id="3" name="Content Placeholder 2"/>
          <p:cNvSpPr>
            <a:spLocks noGrp="1"/>
          </p:cNvSpPr>
          <p:nvPr>
            <p:ph idx="1"/>
          </p:nvPr>
        </p:nvSpPr>
        <p:spPr/>
        <p:txBody>
          <a:bodyPr>
            <a:normAutofit/>
          </a:bodyPr>
          <a:lstStyle/>
          <a:p>
            <a:r>
              <a:rPr lang="en-US" sz="2600" dirty="0" smtClean="0"/>
              <a:t>Diversification into related products</a:t>
            </a:r>
          </a:p>
          <a:p>
            <a:r>
              <a:rPr lang="en-US" sz="2600" dirty="0" smtClean="0"/>
              <a:t>Broadening into a generalized marketplace</a:t>
            </a:r>
          </a:p>
          <a:p>
            <a:pPr lvl="1"/>
            <a:r>
              <a:rPr lang="en-US" sz="2200" dirty="0" smtClean="0"/>
              <a:t>Making a market</a:t>
            </a:r>
          </a:p>
          <a:p>
            <a:pPr lvl="1"/>
            <a:r>
              <a:rPr lang="en-US" sz="2200" dirty="0" smtClean="0"/>
              <a:t>Providing a platform for small sellers</a:t>
            </a:r>
          </a:p>
          <a:p>
            <a:pPr lvl="1"/>
            <a:r>
              <a:rPr lang="en-US" sz="2200" dirty="0" smtClean="0"/>
              <a:t>Fire Phone</a:t>
            </a:r>
          </a:p>
          <a:p>
            <a:pPr lvl="1"/>
            <a:r>
              <a:rPr lang="en-US" sz="2200" dirty="0" smtClean="0"/>
              <a:t>Amazon Prime</a:t>
            </a:r>
          </a:p>
          <a:p>
            <a:r>
              <a:rPr lang="en-US" sz="2600" dirty="0" smtClean="0"/>
              <a:t>Spillover – Amazon Web Services</a:t>
            </a:r>
          </a:p>
          <a:p>
            <a:endParaRPr lang="en-US" sz="2600" dirty="0" smtClean="0"/>
          </a:p>
        </p:txBody>
      </p:sp>
    </p:spTree>
    <p:extLst>
      <p:ext uri="{BB962C8B-B14F-4D97-AF65-F5344CB8AC3E}">
        <p14:creationId xmlns:p14="http://schemas.microsoft.com/office/powerpoint/2010/main" val="964276146"/>
      </p:ext>
    </p:extLst>
  </p:cSld>
  <p:clrMapOvr>
    <a:masterClrMapping/>
  </p:clrMapOvr>
</p:sld>
</file>

<file path=ppt/theme/theme1.xml><?xml version="1.0" encoding="utf-8"?>
<a:theme xmlns:a="http://schemas.openxmlformats.org/drawingml/2006/main" name="SJSU 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JSU">
      <a:majorFont>
        <a:latin typeface="SJSU Spartan Regular"/>
        <a:ea typeface=""/>
        <a:cs typeface=""/>
      </a:majorFont>
      <a:minorFont>
        <a:latin typeface="SJSU Spartan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SJSU standard</Template>
  <TotalTime>47</TotalTime>
  <Words>3000</Words>
  <Application>Microsoft Office PowerPoint</Application>
  <PresentationFormat>Custom</PresentationFormat>
  <Paragraphs>270</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SJSU standard</vt:lpstr>
      <vt:lpstr>PowerPoint Presentation</vt:lpstr>
      <vt:lpstr>A Business Model is…</vt:lpstr>
      <vt:lpstr>What Do Businesses Do?</vt:lpstr>
      <vt:lpstr>Some Examples</vt:lpstr>
      <vt:lpstr>Other Examples</vt:lpstr>
      <vt:lpstr>Key elements of a business model</vt:lpstr>
      <vt:lpstr>The Internet</vt:lpstr>
      <vt:lpstr>Amazon’s First Business Model</vt:lpstr>
      <vt:lpstr>Amazon’s Evolving Business Model</vt:lpstr>
      <vt:lpstr>Google’s Business Model</vt:lpstr>
      <vt:lpstr>Quibid’s Business Model</vt:lpstr>
      <vt:lpstr>edX’ Business Model</vt:lpstr>
      <vt:lpstr>A General Template</vt:lpstr>
      <vt:lpstr>Business Model – Example</vt:lpstr>
      <vt:lpstr>A Useful Template</vt:lpstr>
      <vt:lpstr>Summary…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dc:creator>
  <cp:lastModifiedBy>simon</cp:lastModifiedBy>
  <cp:revision>16</cp:revision>
  <dcterms:created xsi:type="dcterms:W3CDTF">2014-08-24T22:25:20Z</dcterms:created>
  <dcterms:modified xsi:type="dcterms:W3CDTF">2015-05-24T06:14:57Z</dcterms:modified>
</cp:coreProperties>
</file>